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5" r:id="rId1"/>
    <p:sldMasterId id="2147483949" r:id="rId2"/>
  </p:sldMasterIdLst>
  <p:notesMasterIdLst>
    <p:notesMasterId r:id="rId20"/>
  </p:notesMasterIdLst>
  <p:sldIdLst>
    <p:sldId id="276" r:id="rId3"/>
    <p:sldId id="288" r:id="rId4"/>
    <p:sldId id="438" r:id="rId5"/>
    <p:sldId id="439" r:id="rId6"/>
    <p:sldId id="412" r:id="rId7"/>
    <p:sldId id="416" r:id="rId8"/>
    <p:sldId id="433" r:id="rId9"/>
    <p:sldId id="418" r:id="rId10"/>
    <p:sldId id="434" r:id="rId11"/>
    <p:sldId id="419" r:id="rId12"/>
    <p:sldId id="435" r:id="rId13"/>
    <p:sldId id="423" r:id="rId14"/>
    <p:sldId id="436" r:id="rId15"/>
    <p:sldId id="425" r:id="rId16"/>
    <p:sldId id="437" r:id="rId17"/>
    <p:sldId id="426" r:id="rId18"/>
    <p:sldId id="430"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eo Kranida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E2E"/>
    <a:srgbClr val="F2F7C5"/>
    <a:srgbClr val="F4D4A4"/>
    <a:srgbClr val="002D7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snapToObjects="1">
      <p:cViewPr varScale="1">
        <p:scale>
          <a:sx n="63" d="100"/>
          <a:sy n="63" d="100"/>
        </p:scale>
        <p:origin x="1296" y="64"/>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77" tIns="46589" rIns="93177" bIns="46589" rtlCol="0"/>
          <a:lstStyle>
            <a:lvl1pPr algn="r">
              <a:defRPr sz="1200"/>
            </a:lvl1pPr>
          </a:lstStyle>
          <a:p>
            <a:fld id="{C7C149B2-A96C-4DB6-AC04-E0B827C29C36}" type="datetimeFigureOut">
              <a:rPr lang="en-US" smtClean="0"/>
              <a:t>8/18/2021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9"/>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9"/>
            <a:ext cx="3037840" cy="466433"/>
          </a:xfrm>
          <a:prstGeom prst="rect">
            <a:avLst/>
          </a:prstGeom>
        </p:spPr>
        <p:txBody>
          <a:bodyPr vert="horz" lIns="93177" tIns="46589" rIns="93177" bIns="46589" rtlCol="0" anchor="b"/>
          <a:lstStyle>
            <a:lvl1pPr algn="r">
              <a:defRPr sz="1200"/>
            </a:lvl1pPr>
          </a:lstStyle>
          <a:p>
            <a:fld id="{2E68B060-370B-4BEE-AA14-23BD3F5255F1}" type="slidenum">
              <a:rPr lang="en-US" smtClean="0"/>
              <a:t>‹#›</a:t>
            </a:fld>
            <a:endParaRPr lang="en-US"/>
          </a:p>
        </p:txBody>
      </p:sp>
    </p:spTree>
    <p:extLst>
      <p:ext uri="{BB962C8B-B14F-4D97-AF65-F5344CB8AC3E}">
        <p14:creationId xmlns:p14="http://schemas.microsoft.com/office/powerpoint/2010/main" val="3193879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9863" y="414338"/>
            <a:ext cx="4225925" cy="3170237"/>
          </a:xfrm>
        </p:spPr>
      </p:sp>
      <p:sp>
        <p:nvSpPr>
          <p:cNvPr id="3" name="Notes Placeholder 2"/>
          <p:cNvSpPr>
            <a:spLocks noGrp="1"/>
          </p:cNvSpPr>
          <p:nvPr>
            <p:ph type="body" idx="1"/>
          </p:nvPr>
        </p:nvSpPr>
        <p:spPr>
          <a:xfrm>
            <a:off x="209083" y="3584772"/>
            <a:ext cx="6715225" cy="5805238"/>
          </a:xfrm>
        </p:spPr>
        <p:txBody>
          <a:bodyPr/>
          <a:lstStyle/>
          <a:p>
            <a:r>
              <a:rPr lang="en-US" dirty="0"/>
              <a:t>This is the why</a:t>
            </a:r>
            <a:r>
              <a:rPr lang="en-US" baseline="0" dirty="0"/>
              <a:t> of the Career Center: We will help you integrate your career development into all aspects of your college experience. While at JHU, you will develop skills that for lifelong career success. </a:t>
            </a:r>
          </a:p>
          <a:p>
            <a:endParaRPr lang="en-US" baseline="0" dirty="0"/>
          </a:p>
          <a:p>
            <a:r>
              <a:rPr lang="en-US" baseline="0" dirty="0"/>
              <a:t>Left picture: PR Trek to New York, January 2017, AMC network</a:t>
            </a:r>
          </a:p>
          <a:p>
            <a:r>
              <a:rPr lang="en-US" baseline="0" dirty="0"/>
              <a:t>Right picture: Students at </a:t>
            </a:r>
            <a:r>
              <a:rPr lang="en-US" baseline="0" dirty="0" err="1"/>
              <a:t>Canne</a:t>
            </a:r>
            <a:r>
              <a:rPr lang="en-US" baseline="0" dirty="0"/>
              <a:t> Film Festival, May 2017, with actor Kyle Mooney</a:t>
            </a:r>
            <a:endParaRPr lang="en-US" dirty="0"/>
          </a:p>
        </p:txBody>
      </p:sp>
      <p:sp>
        <p:nvSpPr>
          <p:cNvPr id="4" name="Slide Number Placeholder 3"/>
          <p:cNvSpPr>
            <a:spLocks noGrp="1"/>
          </p:cNvSpPr>
          <p:nvPr>
            <p:ph type="sldNum" sz="quarter" idx="10"/>
          </p:nvPr>
        </p:nvSpPr>
        <p:spPr/>
        <p:txBody>
          <a:bodyPr/>
          <a:lstStyle/>
          <a:p>
            <a:pPr defTabSz="931774">
              <a:defRPr/>
            </a:pPr>
            <a:fld id="{C54F1D3F-3954-43B2-B48D-B2F2775D3707}" type="slidenum">
              <a:rPr lang="en-US">
                <a:solidFill>
                  <a:prstClr val="black"/>
                </a:solidFill>
                <a:latin typeface="Calibri"/>
              </a:rPr>
              <a:pPr defTabSz="931774">
                <a:defRPr/>
              </a:pPr>
              <a:t>2</a:t>
            </a:fld>
            <a:endParaRPr lang="en-US">
              <a:solidFill>
                <a:prstClr val="black"/>
              </a:solidFill>
              <a:latin typeface="Calibri"/>
            </a:endParaRPr>
          </a:p>
        </p:txBody>
      </p:sp>
    </p:spTree>
    <p:extLst>
      <p:ext uri="{BB962C8B-B14F-4D97-AF65-F5344CB8AC3E}">
        <p14:creationId xmlns:p14="http://schemas.microsoft.com/office/powerpoint/2010/main" val="658754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3617511"/>
          </a:xfrm>
        </p:spPr>
        <p:txBody>
          <a:bodyPr anchor="ctr">
            <a:noAutofit/>
          </a:bodyPr>
          <a:lstStyle>
            <a:lvl1pPr>
              <a:lnSpc>
                <a:spcPct val="100000"/>
              </a:lnSpc>
              <a:defRPr sz="8800" spc="-80" baseline="0">
                <a:solidFill>
                  <a:srgbClr val="002D72"/>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958419"/>
            <a:ext cx="6858000" cy="4572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70E189-B927-4EC2-94D7-60ED563D217B}" type="datetime4">
              <a:rPr lang="en-US" smtClean="0">
                <a:solidFill>
                  <a:prstClr val="black"/>
                </a:solidFill>
              </a:rPr>
              <a:pPr/>
              <a:t>August 18, 2021</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29029" y="6477001"/>
            <a:ext cx="1315721" cy="365125"/>
          </a:xfrm>
        </p:spPr>
        <p:txBody>
          <a:bodyPr/>
          <a:lstStyle>
            <a:lvl1pPr>
              <a:defRPr>
                <a:solidFill>
                  <a:schemeClr val="tx1"/>
                </a:solidFill>
              </a:defRPr>
            </a:lvl1pPr>
          </a:lstStyle>
          <a:p>
            <a:fld id="{F38DF745-7D3F-47F4-83A3-874385CFAA69}" type="slidenum">
              <a:rPr lang="en-US" smtClean="0">
                <a:solidFill>
                  <a:prstClr val="black"/>
                </a:solidFill>
              </a:rPr>
              <a:pPr/>
              <a:t>‹#›</a:t>
            </a:fld>
            <a:endParaRPr lang="en-US" dirty="0">
              <a:solidFill>
                <a:prstClr val="black"/>
              </a:solidFill>
            </a:endParaRPr>
          </a:p>
        </p:txBody>
      </p:sp>
      <p:sp>
        <p:nvSpPr>
          <p:cNvPr id="11" name="Rectangle 10"/>
          <p:cNvSpPr/>
          <p:nvPr userDrawn="1"/>
        </p:nvSpPr>
        <p:spPr>
          <a:xfrm>
            <a:off x="0" y="0"/>
            <a:ext cx="142876"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D72"/>
              </a:solidFill>
            </a:endParaRPr>
          </a:p>
        </p:txBody>
      </p:sp>
      <p:pic>
        <p:nvPicPr>
          <p:cNvPr id="12" name="Picture 11" descr="university.logo.small.horizontal.blue.jpg"/>
          <p:cNvPicPr>
            <a:picLocks noChangeAspect="1"/>
          </p:cNvPicPr>
          <p:nvPr userDrawn="1"/>
        </p:nvPicPr>
        <p:blipFill rotWithShape="1">
          <a:blip r:embed="rId2" cstate="email">
            <a:extLst>
              <a:ext uri="{28A0092B-C50C-407E-A947-70E740481C1C}">
                <a14:useLocalDpi xmlns:a14="http://schemas.microsoft.com/office/drawing/2010/main" val="0"/>
              </a:ext>
            </a:extLst>
          </a:blip>
          <a:srcRect l="11202" t="25378" r="10872" b="25653"/>
          <a:stretch/>
        </p:blipFill>
        <p:spPr>
          <a:xfrm>
            <a:off x="5353892" y="5807387"/>
            <a:ext cx="3713908" cy="969333"/>
          </a:xfrm>
          <a:prstGeom prst="rect">
            <a:avLst/>
          </a:prstGeom>
        </p:spPr>
      </p:pic>
    </p:spTree>
    <p:extLst>
      <p:ext uri="{BB962C8B-B14F-4D97-AF65-F5344CB8AC3E}">
        <p14:creationId xmlns:p14="http://schemas.microsoft.com/office/powerpoint/2010/main" val="883805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2297D1-AF71-487C-A0BF-830BD6EDEF2F}" type="datetime4">
              <a:rPr lang="en-US" smtClean="0">
                <a:solidFill>
                  <a:prstClr val="black"/>
                </a:solidFill>
              </a:rPr>
              <a:pPr/>
              <a:t>August 18, 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7" name="Slide Number Placeholder 5"/>
          <p:cNvSpPr>
            <a:spLocks noGrp="1"/>
          </p:cNvSpPr>
          <p:nvPr>
            <p:ph type="sldNum" sz="quarter" idx="12"/>
          </p:nvPr>
        </p:nvSpPr>
        <p:spPr>
          <a:xfrm>
            <a:off x="8560663" y="6452234"/>
            <a:ext cx="583337" cy="365125"/>
          </a:xfrm>
        </p:spPr>
        <p:txBody>
          <a:bodyPr/>
          <a:lstStyle>
            <a:lvl1pPr>
              <a:defRPr sz="1200"/>
            </a:lvl1pPr>
          </a:lstStyle>
          <a:p>
            <a:fld id="{F38DF745-7D3F-47F4-83A3-874385CFAA69}" type="slidenum">
              <a:rPr lang="en-US" smtClean="0">
                <a:solidFill>
                  <a:srgbClr val="242852"/>
                </a:solidFill>
              </a:rPr>
              <a:pPr/>
              <a:t>‹#›</a:t>
            </a:fld>
            <a:endParaRPr lang="en-US" dirty="0">
              <a:solidFill>
                <a:srgbClr val="242852"/>
              </a:solidFill>
            </a:endParaRPr>
          </a:p>
        </p:txBody>
      </p:sp>
    </p:spTree>
    <p:extLst>
      <p:ext uri="{BB962C8B-B14F-4D97-AF65-F5344CB8AC3E}">
        <p14:creationId xmlns:p14="http://schemas.microsoft.com/office/powerpoint/2010/main" val="1114525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BA6900-9E38-4BD2-964C-D931B95415ED}" type="datetime4">
              <a:rPr lang="en-US" smtClean="0">
                <a:solidFill>
                  <a:prstClr val="black"/>
                </a:solidFill>
              </a:rPr>
              <a:pPr/>
              <a:t>August 18, 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F38DF745-7D3F-47F4-83A3-874385CFAA69}" type="slidenum">
              <a:rPr lang="en-US" smtClean="0">
                <a:solidFill>
                  <a:srgbClr val="242852"/>
                </a:solidFill>
              </a:rPr>
              <a:pPr/>
              <a:t>‹#›</a:t>
            </a:fld>
            <a:endParaRPr lang="en-US">
              <a:solidFill>
                <a:srgbClr val="242852"/>
              </a:solidFill>
            </a:endParaRPr>
          </a:p>
        </p:txBody>
      </p:sp>
    </p:spTree>
    <p:extLst>
      <p:ext uri="{BB962C8B-B14F-4D97-AF65-F5344CB8AC3E}">
        <p14:creationId xmlns:p14="http://schemas.microsoft.com/office/powerpoint/2010/main" val="2688399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291001" y="4402667"/>
            <a:ext cx="2734464" cy="2455332"/>
          </a:xfrm>
          <a:prstGeom prst="rect">
            <a:avLst/>
          </a:prstGeom>
        </p:spPr>
      </p:pic>
      <p:sp>
        <p:nvSpPr>
          <p:cNvPr id="2" name="Title 1"/>
          <p:cNvSpPr>
            <a:spLocks noGrp="1"/>
          </p:cNvSpPr>
          <p:nvPr>
            <p:ph type="ctrTitle"/>
          </p:nvPr>
        </p:nvSpPr>
        <p:spPr>
          <a:xfrm>
            <a:off x="457200" y="228600"/>
            <a:ext cx="7772400" cy="3617511"/>
          </a:xfrm>
        </p:spPr>
        <p:txBody>
          <a:bodyPr anchor="ctr">
            <a:noAutofit/>
          </a:bodyPr>
          <a:lstStyle>
            <a:lvl1pPr>
              <a:lnSpc>
                <a:spcPct val="100000"/>
              </a:lnSpc>
              <a:defRPr sz="8800" spc="-80" baseline="0">
                <a:solidFill>
                  <a:srgbClr val="002D72"/>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451DEABC-D766-4322-8E78-B830FAE35C72}" type="datetime4">
              <a:rPr lang="en-US" smtClean="0"/>
              <a:pPr/>
              <a:t>August 18,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
        <p:nvSpPr>
          <p:cNvPr id="11" name="Rectangle 10"/>
          <p:cNvSpPr/>
          <p:nvPr userDrawn="1"/>
        </p:nvSpPr>
        <p:spPr>
          <a:xfrm>
            <a:off x="0" y="0"/>
            <a:ext cx="142876"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D72"/>
              </a:solidFill>
            </a:endParaRPr>
          </a:p>
        </p:txBody>
      </p:sp>
    </p:spTree>
    <p:extLst>
      <p:ext uri="{BB962C8B-B14F-4D97-AF65-F5344CB8AC3E}">
        <p14:creationId xmlns:p14="http://schemas.microsoft.com/office/powerpoint/2010/main" val="3644681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pPr/>
              <a:t>August 18,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486139" y="6422765"/>
            <a:ext cx="1315721" cy="365125"/>
          </a:xfrm>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642548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751663BA-01FC-4367-B6F3-ABB2645D55F1}" type="datetime4">
              <a:rPr lang="en-US" smtClean="0"/>
              <a:pPr/>
              <a:t>August 18, 2021</a:t>
            </a:fld>
            <a:endParaRPr lang="en-US" dirty="0"/>
          </a:p>
        </p:txBody>
      </p:sp>
      <p:sp>
        <p:nvSpPr>
          <p:cNvPr id="8" name="Slide Number Placeholder 7"/>
          <p:cNvSpPr>
            <a:spLocks noGrp="1"/>
          </p:cNvSpPr>
          <p:nvPr>
            <p:ph type="sldNum" sz="quarter" idx="11"/>
          </p:nvPr>
        </p:nvSpPr>
        <p:spPr>
          <a:xfrm>
            <a:off x="8486139" y="6324601"/>
            <a:ext cx="1315721" cy="365125"/>
          </a:xfrm>
        </p:spPr>
        <p:txBody>
          <a:bodyPr/>
          <a:lstStyle/>
          <a:p>
            <a:fld id="{F38DF745-7D3F-47F4-83A3-874385CFAA6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4030974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August 18,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486139" y="6411595"/>
            <a:ext cx="1315721" cy="365125"/>
          </a:xfrm>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196289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August 18, 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486139" y="6411595"/>
            <a:ext cx="1315721" cy="365125"/>
          </a:xfrm>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876868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9EC054-3869-4501-B163-1BBFDE8DCE04}" type="datetime4">
              <a:rPr lang="en-US" smtClean="0"/>
              <a:pPr/>
              <a:t>August 18,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486139" y="6452234"/>
            <a:ext cx="1315721" cy="365125"/>
          </a:xfrm>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551926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August 18, 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486139" y="6411595"/>
            <a:ext cx="1315721" cy="365125"/>
          </a:xfrm>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1119018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August 18,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1569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B68A6-F615-4AE9-8531-D4DD9EB246F3}" type="datetime4">
              <a:rPr lang="en-US" smtClean="0">
                <a:solidFill>
                  <a:prstClr val="black"/>
                </a:solidFill>
              </a:rPr>
              <a:pPr/>
              <a:t>August 18, 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560663" y="6452234"/>
            <a:ext cx="583337" cy="365125"/>
          </a:xfrm>
        </p:spPr>
        <p:txBody>
          <a:bodyPr/>
          <a:lstStyle>
            <a:lvl1pPr>
              <a:defRPr sz="1200"/>
            </a:lvl1pPr>
          </a:lstStyle>
          <a:p>
            <a:fld id="{F38DF745-7D3F-47F4-83A3-874385CFAA69}" type="slidenum">
              <a:rPr lang="en-US" smtClean="0">
                <a:solidFill>
                  <a:srgbClr val="242852"/>
                </a:solidFill>
              </a:rPr>
              <a:pPr/>
              <a:t>‹#›</a:t>
            </a:fld>
            <a:endParaRPr lang="en-US" dirty="0">
              <a:solidFill>
                <a:srgbClr val="242852"/>
              </a:solidFill>
            </a:endParaRPr>
          </a:p>
        </p:txBody>
      </p:sp>
    </p:spTree>
    <p:extLst>
      <p:ext uri="{BB962C8B-B14F-4D97-AF65-F5344CB8AC3E}">
        <p14:creationId xmlns:p14="http://schemas.microsoft.com/office/powerpoint/2010/main" val="3059694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August 18,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258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131F9E-604E-4343-9F29-EF72E8231CAD}" type="datetime4">
              <a:rPr lang="en-US" smtClean="0"/>
              <a:pPr/>
              <a:t>August 18,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1592910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8E1CE-37F8-4102-8DF9-852A0A51F293}" type="datetime4">
              <a:rPr lang="en-US" smtClean="0"/>
              <a:pPr/>
              <a:t>August 18,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1192554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0401EC34-6355-4085-85E4-F36BC6B9A3AE}" type="datetime4">
              <a:rPr lang="en-US" smtClean="0">
                <a:solidFill>
                  <a:prstClr val="black"/>
                </a:solidFill>
              </a:rPr>
              <a:pPr/>
              <a:t>August 18, 2021</a:t>
            </a:fld>
            <a:endParaRPr lang="en-US" dirty="0">
              <a:solidFill>
                <a:prstClr val="black"/>
              </a:solidFill>
            </a:endParaRPr>
          </a:p>
        </p:txBody>
      </p:sp>
      <p:sp>
        <p:nvSpPr>
          <p:cNvPr id="9" name="Footer Placeholder 8"/>
          <p:cNvSpPr>
            <a:spLocks noGrp="1"/>
          </p:cNvSpPr>
          <p:nvPr>
            <p:ph type="ftr" sz="quarter" idx="12"/>
          </p:nvPr>
        </p:nvSpPr>
        <p:spPr/>
        <p:txBody>
          <a:bodyPr/>
          <a:lstStyle/>
          <a:p>
            <a:endParaRPr lang="en-US" dirty="0">
              <a:solidFill>
                <a:prstClr val="black"/>
              </a:solidFill>
            </a:endParaRPr>
          </a:p>
        </p:txBody>
      </p:sp>
      <p:sp>
        <p:nvSpPr>
          <p:cNvPr id="10" name="Slide Number Placeholder 5"/>
          <p:cNvSpPr>
            <a:spLocks noGrp="1"/>
          </p:cNvSpPr>
          <p:nvPr>
            <p:ph type="sldNum" sz="quarter" idx="13"/>
          </p:nvPr>
        </p:nvSpPr>
        <p:spPr>
          <a:xfrm>
            <a:off x="8560663" y="6452234"/>
            <a:ext cx="583337" cy="365125"/>
          </a:xfrm>
        </p:spPr>
        <p:txBody>
          <a:bodyPr/>
          <a:lstStyle>
            <a:lvl1pPr>
              <a:defRPr sz="1200"/>
            </a:lvl1pPr>
          </a:lstStyle>
          <a:p>
            <a:fld id="{F38DF745-7D3F-47F4-83A3-874385CFAA69}" type="slidenum">
              <a:rPr lang="en-US" smtClean="0">
                <a:solidFill>
                  <a:srgbClr val="242852"/>
                </a:solidFill>
              </a:rPr>
              <a:pPr/>
              <a:t>‹#›</a:t>
            </a:fld>
            <a:endParaRPr lang="en-US" dirty="0">
              <a:solidFill>
                <a:srgbClr val="242852"/>
              </a:solidFill>
            </a:endParaRPr>
          </a:p>
        </p:txBody>
      </p:sp>
    </p:spTree>
    <p:extLst>
      <p:ext uri="{BB962C8B-B14F-4D97-AF65-F5344CB8AC3E}">
        <p14:creationId xmlns:p14="http://schemas.microsoft.com/office/powerpoint/2010/main" val="645655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AEBFC6-748D-44B0-BFCA-941754C8C83D}" type="datetime4">
              <a:rPr lang="en-US" smtClean="0">
                <a:solidFill>
                  <a:prstClr val="black"/>
                </a:solidFill>
              </a:rPr>
              <a:pPr/>
              <a:t>August 18, 2021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8" name="Slide Number Placeholder 5"/>
          <p:cNvSpPr>
            <a:spLocks noGrp="1"/>
          </p:cNvSpPr>
          <p:nvPr>
            <p:ph type="sldNum" sz="quarter" idx="12"/>
          </p:nvPr>
        </p:nvSpPr>
        <p:spPr>
          <a:xfrm>
            <a:off x="8560663" y="6452234"/>
            <a:ext cx="583337" cy="365125"/>
          </a:xfrm>
        </p:spPr>
        <p:txBody>
          <a:bodyPr/>
          <a:lstStyle>
            <a:lvl1pPr>
              <a:defRPr sz="1200"/>
            </a:lvl1pPr>
          </a:lstStyle>
          <a:p>
            <a:fld id="{F38DF745-7D3F-47F4-83A3-874385CFAA69}" type="slidenum">
              <a:rPr lang="en-US" smtClean="0">
                <a:solidFill>
                  <a:srgbClr val="242852"/>
                </a:solidFill>
              </a:rPr>
              <a:pPr/>
              <a:t>‹#›</a:t>
            </a:fld>
            <a:endParaRPr lang="en-US" dirty="0">
              <a:solidFill>
                <a:srgbClr val="242852"/>
              </a:solidFill>
            </a:endParaRPr>
          </a:p>
        </p:txBody>
      </p:sp>
    </p:spTree>
    <p:extLst>
      <p:ext uri="{BB962C8B-B14F-4D97-AF65-F5344CB8AC3E}">
        <p14:creationId xmlns:p14="http://schemas.microsoft.com/office/powerpoint/2010/main" val="3687779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C903C9-1625-4EC6-9206-DD503216611A}" type="datetime4">
              <a:rPr lang="en-US" smtClean="0">
                <a:solidFill>
                  <a:prstClr val="black"/>
                </a:solidFill>
              </a:rPr>
              <a:pPr/>
              <a:t>August 18, 2021</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10" name="Slide Number Placeholder 5"/>
          <p:cNvSpPr>
            <a:spLocks noGrp="1"/>
          </p:cNvSpPr>
          <p:nvPr>
            <p:ph type="sldNum" sz="quarter" idx="12"/>
          </p:nvPr>
        </p:nvSpPr>
        <p:spPr>
          <a:xfrm>
            <a:off x="8560663" y="6452234"/>
            <a:ext cx="583337" cy="365125"/>
          </a:xfrm>
        </p:spPr>
        <p:txBody>
          <a:bodyPr/>
          <a:lstStyle>
            <a:lvl1pPr>
              <a:defRPr sz="1200"/>
            </a:lvl1pPr>
          </a:lstStyle>
          <a:p>
            <a:fld id="{F38DF745-7D3F-47F4-83A3-874385CFAA69}" type="slidenum">
              <a:rPr lang="en-US" smtClean="0">
                <a:solidFill>
                  <a:srgbClr val="242852"/>
                </a:solidFill>
              </a:rPr>
              <a:pPr/>
              <a:t>‹#›</a:t>
            </a:fld>
            <a:endParaRPr lang="en-US" dirty="0">
              <a:solidFill>
                <a:srgbClr val="242852"/>
              </a:solidFill>
            </a:endParaRPr>
          </a:p>
        </p:txBody>
      </p:sp>
    </p:spTree>
    <p:extLst>
      <p:ext uri="{BB962C8B-B14F-4D97-AF65-F5344CB8AC3E}">
        <p14:creationId xmlns:p14="http://schemas.microsoft.com/office/powerpoint/2010/main" val="589636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B72F49-AE8A-4564-8F2A-60CA766F3E9A}" type="datetime4">
              <a:rPr lang="en-US" smtClean="0">
                <a:solidFill>
                  <a:prstClr val="black"/>
                </a:solidFill>
              </a:rPr>
              <a:pPr/>
              <a:t>August 18, 2021</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560663" y="6452234"/>
            <a:ext cx="583337" cy="365125"/>
          </a:xfrm>
        </p:spPr>
        <p:txBody>
          <a:bodyPr/>
          <a:lstStyle>
            <a:lvl1pPr>
              <a:defRPr sz="1200"/>
            </a:lvl1pPr>
          </a:lstStyle>
          <a:p>
            <a:fld id="{F38DF745-7D3F-47F4-83A3-874385CFAA69}" type="slidenum">
              <a:rPr lang="en-US" smtClean="0">
                <a:solidFill>
                  <a:srgbClr val="242852"/>
                </a:solidFill>
              </a:rPr>
              <a:pPr/>
              <a:t>‹#›</a:t>
            </a:fld>
            <a:endParaRPr lang="en-US" dirty="0">
              <a:solidFill>
                <a:srgbClr val="242852"/>
              </a:solidFill>
            </a:endParaRPr>
          </a:p>
        </p:txBody>
      </p:sp>
    </p:spTree>
    <p:extLst>
      <p:ext uri="{BB962C8B-B14F-4D97-AF65-F5344CB8AC3E}">
        <p14:creationId xmlns:p14="http://schemas.microsoft.com/office/powerpoint/2010/main" val="3352347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26742F-45B8-48DB-987D-F6536A22F536}" type="datetime4">
              <a:rPr lang="en-US" smtClean="0">
                <a:solidFill>
                  <a:prstClr val="black"/>
                </a:solidFill>
              </a:rPr>
              <a:pPr/>
              <a:t>August 18, 2021</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5" name="Slide Number Placeholder 5"/>
          <p:cNvSpPr>
            <a:spLocks noGrp="1"/>
          </p:cNvSpPr>
          <p:nvPr>
            <p:ph type="sldNum" sz="quarter" idx="12"/>
          </p:nvPr>
        </p:nvSpPr>
        <p:spPr>
          <a:xfrm>
            <a:off x="8560663" y="6452234"/>
            <a:ext cx="583337" cy="365125"/>
          </a:xfrm>
        </p:spPr>
        <p:txBody>
          <a:bodyPr/>
          <a:lstStyle>
            <a:lvl1pPr>
              <a:defRPr sz="1200"/>
            </a:lvl1pPr>
          </a:lstStyle>
          <a:p>
            <a:fld id="{F38DF745-7D3F-47F4-83A3-874385CFAA69}" type="slidenum">
              <a:rPr lang="en-US" smtClean="0">
                <a:solidFill>
                  <a:srgbClr val="242852"/>
                </a:solidFill>
              </a:rPr>
              <a:pPr/>
              <a:t>‹#›</a:t>
            </a:fld>
            <a:endParaRPr lang="en-US" dirty="0">
              <a:solidFill>
                <a:srgbClr val="242852"/>
              </a:solidFill>
            </a:endParaRPr>
          </a:p>
        </p:txBody>
      </p:sp>
    </p:spTree>
    <p:extLst>
      <p:ext uri="{BB962C8B-B14F-4D97-AF65-F5344CB8AC3E}">
        <p14:creationId xmlns:p14="http://schemas.microsoft.com/office/powerpoint/2010/main" val="632253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6BB462-8CBA-4DA8-A20D-CD84F2838E4E}" type="datetime4">
              <a:rPr lang="en-US" smtClean="0">
                <a:solidFill>
                  <a:prstClr val="black"/>
                </a:solidFill>
              </a:rPr>
              <a:pPr/>
              <a:t>August 18, 2021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8" name="Title 7"/>
          <p:cNvSpPr>
            <a:spLocks noGrp="1"/>
          </p:cNvSpPr>
          <p:nvPr>
            <p:ph type="title"/>
          </p:nvPr>
        </p:nvSpPr>
        <p:spPr/>
        <p:txBody>
          <a:bodyPr/>
          <a:lstStyle/>
          <a:p>
            <a:r>
              <a:rPr lang="en-US"/>
              <a:t>Click to edit Master title style</a:t>
            </a:r>
          </a:p>
        </p:txBody>
      </p:sp>
      <p:sp>
        <p:nvSpPr>
          <p:cNvPr id="9" name="Slide Number Placeholder 5"/>
          <p:cNvSpPr>
            <a:spLocks noGrp="1"/>
          </p:cNvSpPr>
          <p:nvPr>
            <p:ph type="sldNum" sz="quarter" idx="12"/>
          </p:nvPr>
        </p:nvSpPr>
        <p:spPr>
          <a:xfrm>
            <a:off x="8560663" y="6452234"/>
            <a:ext cx="583337" cy="365125"/>
          </a:xfrm>
        </p:spPr>
        <p:txBody>
          <a:bodyPr/>
          <a:lstStyle>
            <a:lvl1pPr>
              <a:defRPr sz="1200"/>
            </a:lvl1pPr>
          </a:lstStyle>
          <a:p>
            <a:fld id="{F38DF745-7D3F-47F4-83A3-874385CFAA69}" type="slidenum">
              <a:rPr lang="en-US" smtClean="0">
                <a:solidFill>
                  <a:srgbClr val="242852"/>
                </a:solidFill>
              </a:rPr>
              <a:pPr/>
              <a:t>‹#›</a:t>
            </a:fld>
            <a:endParaRPr lang="en-US" dirty="0">
              <a:solidFill>
                <a:srgbClr val="242852"/>
              </a:solidFill>
            </a:endParaRPr>
          </a:p>
        </p:txBody>
      </p:sp>
    </p:spTree>
    <p:extLst>
      <p:ext uri="{BB962C8B-B14F-4D97-AF65-F5344CB8AC3E}">
        <p14:creationId xmlns:p14="http://schemas.microsoft.com/office/powerpoint/2010/main" val="1476706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ED88B5-8E57-4A33-9DF7-E88BC7D90731}" type="datetime4">
              <a:rPr lang="en-US" smtClean="0">
                <a:solidFill>
                  <a:prstClr val="black"/>
                </a:solidFill>
              </a:rPr>
              <a:pPr/>
              <a:t>August 18, 2021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Slide Number Placeholder 5"/>
          <p:cNvSpPr>
            <a:spLocks noGrp="1"/>
          </p:cNvSpPr>
          <p:nvPr>
            <p:ph type="sldNum" sz="quarter" idx="12"/>
          </p:nvPr>
        </p:nvSpPr>
        <p:spPr>
          <a:xfrm>
            <a:off x="8560663" y="6452234"/>
            <a:ext cx="583337" cy="365125"/>
          </a:xfrm>
        </p:spPr>
        <p:txBody>
          <a:bodyPr/>
          <a:lstStyle>
            <a:lvl1pPr>
              <a:defRPr sz="1200"/>
            </a:lvl1pPr>
          </a:lstStyle>
          <a:p>
            <a:fld id="{F38DF745-7D3F-47F4-83A3-874385CFAA69}" type="slidenum">
              <a:rPr lang="en-US" smtClean="0">
                <a:solidFill>
                  <a:srgbClr val="242852"/>
                </a:solidFill>
              </a:rPr>
              <a:pPr/>
              <a:t>‹#›</a:t>
            </a:fld>
            <a:endParaRPr lang="en-US" dirty="0">
              <a:solidFill>
                <a:srgbClr val="242852"/>
              </a:solidFill>
            </a:endParaRPr>
          </a:p>
        </p:txBody>
      </p:sp>
    </p:spTree>
    <p:extLst>
      <p:ext uri="{BB962C8B-B14F-4D97-AF65-F5344CB8AC3E}">
        <p14:creationId xmlns:p14="http://schemas.microsoft.com/office/powerpoint/2010/main" val="2654847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04A8AC0E-A180-4EAB-B8D3-A19F64E76244}" type="datetime4">
              <a:rPr lang="en-US" smtClean="0">
                <a:solidFill>
                  <a:prstClr val="black"/>
                </a:solidFill>
              </a:rPr>
              <a:pPr/>
              <a:t>August 18, 2021</a:t>
            </a:fld>
            <a:endParaRPr lang="en-US" dirty="0">
              <a:solidFill>
                <a:prstClr val="black"/>
              </a:solidFill>
            </a:endParaRP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solidFill>
                  <a:srgbClr val="242852"/>
                </a:solidFill>
              </a:rPr>
              <a:pPr/>
              <a:t>‹#›</a:t>
            </a:fld>
            <a:endParaRPr lang="en-US" dirty="0">
              <a:solidFill>
                <a:srgbClr val="242852"/>
              </a:solidFill>
            </a:endParaRPr>
          </a:p>
        </p:txBody>
      </p:sp>
      <p:sp>
        <p:nvSpPr>
          <p:cNvPr id="8" name="Rectangle 7"/>
          <p:cNvSpPr/>
          <p:nvPr/>
        </p:nvSpPr>
        <p:spPr>
          <a:xfrm>
            <a:off x="0" y="0"/>
            <a:ext cx="142876"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D72"/>
              </a:solidFill>
            </a:endParaRPr>
          </a:p>
        </p:txBody>
      </p:sp>
      <p:pic>
        <p:nvPicPr>
          <p:cNvPr id="9" name="Picture 8" descr="university.shield.small.blue.jpg"/>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7420528" y="152718"/>
            <a:ext cx="1282147" cy="1371600"/>
          </a:xfrm>
          <a:prstGeom prst="rect">
            <a:avLst/>
          </a:prstGeom>
        </p:spPr>
      </p:pic>
    </p:spTree>
    <p:extLst>
      <p:ext uri="{BB962C8B-B14F-4D97-AF65-F5344CB8AC3E}">
        <p14:creationId xmlns:p14="http://schemas.microsoft.com/office/powerpoint/2010/main" val="1372076007"/>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hf hdr="0" ftr="0" dt="0"/>
  <p:txStyles>
    <p:titleStyle>
      <a:lvl1pPr algn="l" defTabSz="914400" rtl="0" eaLnBrk="1" latinLnBrk="0" hangingPunct="1">
        <a:spcBef>
          <a:spcPct val="0"/>
        </a:spcBef>
        <a:buNone/>
        <a:defRPr sz="3600" kern="1200" cap="all" spc="-60" baseline="0">
          <a:solidFill>
            <a:srgbClr val="002D7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August 18, 2021</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a:t>
            </a:fld>
            <a:endParaRPr lang="en-US" dirty="0"/>
          </a:p>
        </p:txBody>
      </p:sp>
      <p:sp>
        <p:nvSpPr>
          <p:cNvPr id="8" name="Rectangle 7"/>
          <p:cNvSpPr/>
          <p:nvPr/>
        </p:nvSpPr>
        <p:spPr>
          <a:xfrm>
            <a:off x="0" y="0"/>
            <a:ext cx="142876"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D72"/>
              </a:solidFill>
            </a:endParaRPr>
          </a:p>
        </p:txBody>
      </p:sp>
      <p:pic>
        <p:nvPicPr>
          <p:cNvPr id="9" name="Picture 8" descr="university.shield.small.blue.jpg"/>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7952509" y="152718"/>
            <a:ext cx="750166" cy="802504"/>
          </a:xfrm>
          <a:prstGeom prst="rect">
            <a:avLst/>
          </a:prstGeom>
        </p:spPr>
      </p:pic>
    </p:spTree>
    <p:extLst>
      <p:ext uri="{BB962C8B-B14F-4D97-AF65-F5344CB8AC3E}">
        <p14:creationId xmlns:p14="http://schemas.microsoft.com/office/powerpoint/2010/main" val="3049766186"/>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sldNum="0" hdr="0" ftr="0" dt="0"/>
  <p:txStyles>
    <p:titleStyle>
      <a:lvl1pPr algn="l" defTabSz="914400" rtl="0" eaLnBrk="1" latinLnBrk="0" hangingPunct="1">
        <a:spcBef>
          <a:spcPct val="0"/>
        </a:spcBef>
        <a:buNone/>
        <a:defRPr sz="3600" kern="1200" cap="all" spc="-60" baseline="0">
          <a:solidFill>
            <a:srgbClr val="002D7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clipart.org/detail/196187/oceania-world-globe-by-bdtiger2000-196187"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icscunardo.gov.it/"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ja.wikipedia.org/wiki/%E3%82%A6%E3%82%A7%E3%82%B9%E3%83%88%E3%82%B3%E3%83%BC%E3%83%88" TargetMode="External"/><Relationship Id="rId7" Type="http://schemas.openxmlformats.org/officeDocument/2006/relationships/hyperlink" Target="http://www.publicdomainpictures.net/view-image.php?image=5039&amp;picture=gold-frame&amp;large=1" TargetMode="Externa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s://commons.wikimedia.org/wiki/File:1880s-fashions-overview.jpg" TargetMode="External"/><Relationship Id="rId10" Type="http://schemas.openxmlformats.org/officeDocument/2006/relationships/hyperlink" Target="http://adiaryoflovely.blogspot.gr/2013/01/slow-down.html" TargetMode="External"/><Relationship Id="rId4" Type="http://schemas.openxmlformats.org/officeDocument/2006/relationships/image" Target="../media/image24.jpeg"/><Relationship Id="rId9"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eoplematters.in/article/talent-acquisition/heres-why-you-dont-need-to-hire-unicorn-employees-15429" TargetMode="External"/><Relationship Id="rId7" Type="http://schemas.openxmlformats.org/officeDocument/2006/relationships/hyperlink" Target="http://descargas.pntic.mec.es/cedec/proyectoedia/ingles/contenidos/london/piccadilly_circus.html" TargetMode="Externa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hyperlink" Target="http://pathtothepossible.wordpress.com/2011/10/03/less-interviews/" TargetMode="External"/><Relationship Id="rId4" Type="http://schemas.openxmlformats.org/officeDocument/2006/relationships/image" Target="../media/image11.gif"/></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hyperlink" Target="mailto:msavag16@jhu.edu" TargetMode="External"/><Relationship Id="rId7" Type="http://schemas.openxmlformats.org/officeDocument/2006/relationships/image" Target="../media/image32.png"/><Relationship Id="rId2" Type="http://schemas.openxmlformats.org/officeDocument/2006/relationships/hyperlink" Target="https://handshake.jhu.edu/" TargetMode="External"/><Relationship Id="rId1" Type="http://schemas.openxmlformats.org/officeDocument/2006/relationships/slideLayout" Target="../slideLayouts/slideLayout2.xml"/><Relationship Id="rId6" Type="http://schemas.openxmlformats.org/officeDocument/2006/relationships/hyperlink" Target="http://ookamikasumi.deviantart.com/art/Rose-frame-03a-204161943" TargetMode="External"/><Relationship Id="rId5" Type="http://schemas.openxmlformats.org/officeDocument/2006/relationships/image" Target="../media/image31.png"/><Relationship Id="rId4" Type="http://schemas.openxmlformats.org/officeDocument/2006/relationships/hyperlink" Target="mailto:Sonjala@jhu.edu" TargetMode="External"/><Relationship Id="rId9"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hyperlink" Target="https://en.wikipedia.org/wiki/Johns_Hopkins_University" TargetMode="Externa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s://chembam.com/experiments/painkiller-chromatography/" TargetMode="External"/><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chembam.com/experiments/painkiller-chromatography/" TargetMode="External"/><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publicdomainpictures.net/view-image.php?image=147079&amp;picture=-" TargetMode="External"/><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hyperlink" Target="http://vimeo.com/5280302" TargetMode="Externa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hyperlink" Target="http://scalar.usc.edu/works/digital-writing-portfolio1/best-blog-3" TargetMode="Externa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hyperlink" Target="http://eduspiral.com/2013/02/16/" TargetMode="Externa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1</a:t>
            </a:fld>
            <a:endParaRPr lang="en-US" dirty="0">
              <a:solidFill>
                <a:srgbClr val="242852"/>
              </a:solidFill>
            </a:endParaRPr>
          </a:p>
        </p:txBody>
      </p:sp>
      <p:sp>
        <p:nvSpPr>
          <p:cNvPr id="6" name="Title 5">
            <a:extLst>
              <a:ext uri="{FF2B5EF4-FFF2-40B4-BE49-F238E27FC236}">
                <a16:creationId xmlns:a16="http://schemas.microsoft.com/office/drawing/2014/main" id="{C3B3FCF5-73DF-4C1C-9AD5-8A9E2997217F}"/>
              </a:ext>
            </a:extLst>
          </p:cNvPr>
          <p:cNvSpPr>
            <a:spLocks noGrp="1"/>
          </p:cNvSpPr>
          <p:nvPr>
            <p:ph type="title"/>
          </p:nvPr>
        </p:nvSpPr>
        <p:spPr>
          <a:xfrm>
            <a:off x="457200" y="152717"/>
            <a:ext cx="5791200" cy="698183"/>
          </a:xfrm>
        </p:spPr>
        <p:txBody>
          <a:bodyPr>
            <a:normAutofit fontScale="90000"/>
          </a:bodyPr>
          <a:lstStyle/>
          <a:p>
            <a:r>
              <a:rPr lang="en-US" sz="2000" b="1" dirty="0"/>
              <a:t>JOHNS HOPKINS Life Design lab ENGINEERING graduate STUDENTS</a:t>
            </a:r>
            <a:endParaRPr lang="en-US" dirty="0"/>
          </a:p>
        </p:txBody>
      </p:sp>
      <p:sp>
        <p:nvSpPr>
          <p:cNvPr id="12" name="Content Placeholder 2">
            <a:extLst>
              <a:ext uri="{FF2B5EF4-FFF2-40B4-BE49-F238E27FC236}">
                <a16:creationId xmlns:a16="http://schemas.microsoft.com/office/drawing/2014/main" id="{020F6D04-C71A-4EE0-865A-7C528EB36059}"/>
              </a:ext>
            </a:extLst>
          </p:cNvPr>
          <p:cNvSpPr>
            <a:spLocks noGrp="1"/>
          </p:cNvSpPr>
          <p:nvPr>
            <p:ph idx="1"/>
          </p:nvPr>
        </p:nvSpPr>
        <p:spPr>
          <a:xfrm>
            <a:off x="222250" y="1799445"/>
            <a:ext cx="8699500" cy="4835351"/>
          </a:xfrm>
        </p:spPr>
        <p:txBody>
          <a:bodyPr>
            <a:normAutofit fontScale="62500" lnSpcReduction="20000"/>
          </a:bodyPr>
          <a:lstStyle/>
          <a:p>
            <a:pPr algn="ctr">
              <a:lnSpc>
                <a:spcPct val="100000"/>
              </a:lnSpc>
              <a:spcBef>
                <a:spcPts val="0"/>
              </a:spcBef>
            </a:pPr>
            <a:endParaRPr lang="en-US" sz="3500" dirty="0">
              <a:solidFill>
                <a:srgbClr val="0070C0"/>
              </a:solidFill>
              <a:latin typeface="Lucida Calligraphy" panose="03010101010101010101" pitchFamily="66" charset="0"/>
            </a:endParaRPr>
          </a:p>
          <a:p>
            <a:pPr algn="ctr">
              <a:lnSpc>
                <a:spcPct val="100000"/>
              </a:lnSpc>
              <a:spcBef>
                <a:spcPts val="0"/>
              </a:spcBef>
            </a:pPr>
            <a:r>
              <a:rPr lang="en-US" sz="3500" dirty="0">
                <a:solidFill>
                  <a:srgbClr val="00B050"/>
                </a:solidFill>
                <a:latin typeface="+mj-lt"/>
              </a:rPr>
              <a:t>TELLING YOUR UNIQUE STORY</a:t>
            </a:r>
          </a:p>
          <a:p>
            <a:pPr algn="ctr">
              <a:lnSpc>
                <a:spcPct val="100000"/>
              </a:lnSpc>
              <a:spcBef>
                <a:spcPts val="0"/>
              </a:spcBef>
            </a:pPr>
            <a:r>
              <a:rPr lang="en-US" sz="3500" dirty="0">
                <a:solidFill>
                  <a:srgbClr val="00B050"/>
                </a:solidFill>
                <a:latin typeface="+mj-lt"/>
              </a:rPr>
              <a:t>for</a:t>
            </a:r>
          </a:p>
          <a:p>
            <a:pPr algn="ctr">
              <a:lnSpc>
                <a:spcPct val="100000"/>
              </a:lnSpc>
              <a:spcBef>
                <a:spcPts val="0"/>
              </a:spcBef>
            </a:pPr>
            <a:r>
              <a:rPr lang="en-US" sz="3500" dirty="0">
                <a:solidFill>
                  <a:srgbClr val="00B050"/>
                </a:solidFill>
                <a:latin typeface="+mj-lt"/>
              </a:rPr>
              <a:t>INTERNATIONAL STUDENTS</a:t>
            </a:r>
          </a:p>
          <a:p>
            <a:pPr algn="ctr">
              <a:lnSpc>
                <a:spcPct val="100000"/>
              </a:lnSpc>
              <a:spcBef>
                <a:spcPts val="0"/>
              </a:spcBef>
            </a:pPr>
            <a:r>
              <a:rPr lang="en-US" sz="1600" dirty="0">
                <a:solidFill>
                  <a:srgbClr val="C00000"/>
                </a:solidFill>
                <a:latin typeface="+mj-lt"/>
              </a:rPr>
              <a:t>By Mark Savage</a:t>
            </a:r>
          </a:p>
          <a:p>
            <a:pPr algn="ctr">
              <a:lnSpc>
                <a:spcPct val="100000"/>
              </a:lnSpc>
              <a:spcBef>
                <a:spcPts val="0"/>
              </a:spcBef>
            </a:pPr>
            <a:endParaRPr lang="en-US" sz="2300" dirty="0">
              <a:solidFill>
                <a:srgbClr val="C00000"/>
              </a:solidFill>
              <a:latin typeface="+mj-lt"/>
            </a:endParaRPr>
          </a:p>
          <a:p>
            <a:pPr algn="ctr">
              <a:lnSpc>
                <a:spcPct val="100000"/>
              </a:lnSpc>
              <a:spcBef>
                <a:spcPts val="0"/>
              </a:spcBef>
            </a:pPr>
            <a:r>
              <a:rPr lang="en-US" sz="2300" dirty="0">
                <a:solidFill>
                  <a:srgbClr val="0070C0"/>
                </a:solidFill>
                <a:latin typeface="+mj-lt"/>
              </a:rPr>
              <a:t>This Presentation is Not Voiced-over</a:t>
            </a:r>
          </a:p>
          <a:p>
            <a:pPr algn="ctr">
              <a:lnSpc>
                <a:spcPct val="100000"/>
              </a:lnSpc>
              <a:spcBef>
                <a:spcPts val="0"/>
              </a:spcBef>
            </a:pPr>
            <a:endParaRPr lang="en-US" sz="1700" dirty="0"/>
          </a:p>
          <a:p>
            <a:pPr algn="ctr">
              <a:lnSpc>
                <a:spcPct val="100000"/>
              </a:lnSpc>
              <a:spcBef>
                <a:spcPts val="0"/>
              </a:spcBef>
            </a:pPr>
            <a:endParaRPr lang="en-US" sz="1700" dirty="0"/>
          </a:p>
          <a:p>
            <a:pPr algn="ctr">
              <a:lnSpc>
                <a:spcPct val="100000"/>
              </a:lnSpc>
              <a:spcBef>
                <a:spcPts val="0"/>
              </a:spcBef>
            </a:pPr>
            <a:endParaRPr lang="en-US" sz="1700" dirty="0">
              <a:solidFill>
                <a:srgbClr val="0070C0"/>
              </a:solidFill>
            </a:endParaRPr>
          </a:p>
          <a:p>
            <a:pPr algn="ctr">
              <a:lnSpc>
                <a:spcPct val="100000"/>
              </a:lnSpc>
              <a:spcBef>
                <a:spcPts val="0"/>
              </a:spcBef>
            </a:pPr>
            <a:r>
              <a:rPr lang="en-US" sz="2700" dirty="0">
                <a:solidFill>
                  <a:srgbClr val="002060"/>
                </a:solidFill>
              </a:rPr>
              <a:t>At Johns Hopkins University, your</a:t>
            </a:r>
            <a:r>
              <a:rPr lang="en-US" sz="2700" dirty="0">
                <a:solidFill>
                  <a:srgbClr val="0070C0"/>
                </a:solidFill>
              </a:rPr>
              <a:t> </a:t>
            </a:r>
            <a:r>
              <a:rPr lang="en-US" sz="2700" dirty="0">
                <a:solidFill>
                  <a:srgbClr val="002060"/>
                </a:solidFill>
              </a:rPr>
              <a:t>Life Design Educator can be a strong ally for:</a:t>
            </a:r>
          </a:p>
          <a:p>
            <a:pPr marL="344488" algn="ctr">
              <a:lnSpc>
                <a:spcPct val="100000"/>
              </a:lnSpc>
            </a:pPr>
            <a:r>
              <a:rPr lang="en-US" sz="1400" dirty="0">
                <a:solidFill>
                  <a:srgbClr val="00B050"/>
                </a:solidFill>
              </a:rPr>
              <a:t> </a:t>
            </a:r>
          </a:p>
          <a:p>
            <a:pPr marL="344488" algn="ctr">
              <a:lnSpc>
                <a:spcPct val="100000"/>
              </a:lnSpc>
            </a:pPr>
            <a:r>
              <a:rPr lang="en-US" sz="2200" dirty="0">
                <a:solidFill>
                  <a:srgbClr val="00B050"/>
                </a:solidFill>
              </a:rPr>
              <a:t>Assessing Career Interests;   Resume and Cover Letter Reviews;    Networking;</a:t>
            </a:r>
          </a:p>
          <a:p>
            <a:pPr marL="344488" algn="ctr">
              <a:lnSpc>
                <a:spcPct val="100000"/>
              </a:lnSpc>
            </a:pPr>
            <a:r>
              <a:rPr lang="en-US" sz="2200" dirty="0">
                <a:solidFill>
                  <a:srgbClr val="00B050"/>
                </a:solidFill>
              </a:rPr>
              <a:t>Interviewing;  Visa-Focused Job Search Strategies</a:t>
            </a:r>
          </a:p>
          <a:p>
            <a:pPr algn="ctr">
              <a:lnSpc>
                <a:spcPct val="100000"/>
              </a:lnSpc>
              <a:spcBef>
                <a:spcPts val="0"/>
              </a:spcBef>
            </a:pPr>
            <a:r>
              <a:rPr lang="en-US" sz="4400" dirty="0">
                <a:solidFill>
                  <a:srgbClr val="C00000"/>
                </a:solidFill>
                <a:latin typeface="Lucida Calligraphy" panose="03010101010101010101" pitchFamily="66" charset="0"/>
              </a:rPr>
              <a:t> </a:t>
            </a:r>
            <a:endParaRPr lang="en-US" sz="4800" dirty="0">
              <a:solidFill>
                <a:srgbClr val="002060"/>
              </a:solidFill>
            </a:endParaRPr>
          </a:p>
          <a:p>
            <a:pPr algn="ctr">
              <a:lnSpc>
                <a:spcPct val="100000"/>
              </a:lnSpc>
              <a:spcBef>
                <a:spcPts val="0"/>
              </a:spcBef>
            </a:pPr>
            <a:r>
              <a:rPr lang="en-US" sz="1900" dirty="0">
                <a:solidFill>
                  <a:srgbClr val="002060"/>
                </a:solidFill>
              </a:rPr>
              <a:t>If you never worked with a career focused office at your undergraduate institution, the concept may be new to you. </a:t>
            </a:r>
          </a:p>
          <a:p>
            <a:pPr marL="344488" algn="ctr">
              <a:lnSpc>
                <a:spcPct val="100000"/>
              </a:lnSpc>
            </a:pPr>
            <a:endParaRPr lang="en-US" sz="2200" dirty="0">
              <a:solidFill>
                <a:srgbClr val="00B050"/>
              </a:solidFill>
            </a:endParaRPr>
          </a:p>
          <a:p>
            <a:pPr marL="465138">
              <a:lnSpc>
                <a:spcPct val="100000"/>
              </a:lnSpc>
              <a:spcBef>
                <a:spcPts val="0"/>
              </a:spcBef>
            </a:pPr>
            <a:endParaRPr lang="en-US" sz="3200" dirty="0">
              <a:solidFill>
                <a:srgbClr val="0070C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p:txBody>
      </p:sp>
      <p:pic>
        <p:nvPicPr>
          <p:cNvPr id="15" name="Picture 14">
            <a:extLst>
              <a:ext uri="{FF2B5EF4-FFF2-40B4-BE49-F238E27FC236}">
                <a16:creationId xmlns:a16="http://schemas.microsoft.com/office/drawing/2014/main" id="{482C71CE-A6BB-4CDE-9B60-F7A25903B318}"/>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7200" y="2045793"/>
            <a:ext cx="1224373" cy="1222450"/>
          </a:xfrm>
          <a:prstGeom prst="rect">
            <a:avLst/>
          </a:prstGeom>
        </p:spPr>
      </p:pic>
      <p:pic>
        <p:nvPicPr>
          <p:cNvPr id="16" name="Picture 15">
            <a:extLst>
              <a:ext uri="{FF2B5EF4-FFF2-40B4-BE49-F238E27FC236}">
                <a16:creationId xmlns:a16="http://schemas.microsoft.com/office/drawing/2014/main" id="{F75CAA4F-E092-4106-8A69-CAE3E96E94F9}"/>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62427" y="2045875"/>
            <a:ext cx="1224373" cy="1222450"/>
          </a:xfrm>
          <a:prstGeom prst="rect">
            <a:avLst/>
          </a:prstGeom>
        </p:spPr>
      </p:pic>
      <p:sp>
        <p:nvSpPr>
          <p:cNvPr id="2" name="TextBox 1">
            <a:extLst>
              <a:ext uri="{FF2B5EF4-FFF2-40B4-BE49-F238E27FC236}">
                <a16:creationId xmlns:a16="http://schemas.microsoft.com/office/drawing/2014/main" id="{0A957A3E-375C-46AD-9397-A2E1CCB84967}"/>
              </a:ext>
            </a:extLst>
          </p:cNvPr>
          <p:cNvSpPr txBox="1"/>
          <p:nvPr/>
        </p:nvSpPr>
        <p:spPr>
          <a:xfrm>
            <a:off x="2688956" y="3587859"/>
            <a:ext cx="3766088" cy="369332"/>
          </a:xfrm>
          <a:prstGeom prst="rect">
            <a:avLst/>
          </a:prstGeom>
          <a:noFill/>
          <a:ln w="19050">
            <a:solidFill>
              <a:srgbClr val="92D050"/>
            </a:solidFill>
          </a:ln>
        </p:spPr>
        <p:txBody>
          <a:bodyPr wrap="square" rtlCol="0">
            <a:spAutoFit/>
          </a:bodyPr>
          <a:lstStyle/>
          <a:p>
            <a:endParaRPr lang="en-US" dirty="0"/>
          </a:p>
        </p:txBody>
      </p:sp>
    </p:spTree>
    <p:extLst>
      <p:ext uri="{BB962C8B-B14F-4D97-AF65-F5344CB8AC3E}">
        <p14:creationId xmlns:p14="http://schemas.microsoft.com/office/powerpoint/2010/main" val="2704913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13" y="411061"/>
            <a:ext cx="8699619" cy="6191075"/>
          </a:xfrm>
        </p:spPr>
        <p:txBody>
          <a:bodyPr>
            <a:normAutofit fontScale="25000" lnSpcReduction="20000"/>
          </a:bodyPr>
          <a:lstStyle/>
          <a:p>
            <a:pPr marL="4635500" indent="-342900">
              <a:buFont typeface="Arial" panose="020B0604020202020204" pitchFamily="34" charset="0"/>
              <a:buChar char="•"/>
            </a:pPr>
            <a:endParaRPr lang="en-US" b="0" dirty="0"/>
          </a:p>
          <a:p>
            <a:pPr marL="3827463"/>
            <a:endParaRPr lang="en-US" sz="2900" dirty="0"/>
          </a:p>
          <a:p>
            <a:pPr marL="3827463" indent="-3659188"/>
            <a:r>
              <a:rPr lang="en-US" sz="9600" dirty="0">
                <a:solidFill>
                  <a:srgbClr val="C00000"/>
                </a:solidFill>
              </a:rPr>
              <a:t>SHARING YOUR STORY</a:t>
            </a:r>
          </a:p>
          <a:p>
            <a:pPr marL="3827463" algn="ctr"/>
            <a:endParaRPr lang="en-US" sz="6600" dirty="0"/>
          </a:p>
          <a:p>
            <a:pPr marL="3827463"/>
            <a:endParaRPr lang="en-US" sz="6600" dirty="0"/>
          </a:p>
          <a:p>
            <a:pPr marL="3827463"/>
            <a:r>
              <a:rPr lang="en-US" sz="7200" dirty="0"/>
              <a:t>You have shown the fortitude, intellect, and adaptability to pursue a graduate degree in a foreign country, so you’ve already validated much about your capability as an employee</a:t>
            </a:r>
            <a:r>
              <a:rPr lang="en-US" sz="7200" b="0" dirty="0"/>
              <a:t>. </a:t>
            </a:r>
          </a:p>
          <a:p>
            <a:pPr marL="3827463"/>
            <a:r>
              <a:rPr lang="en-US" sz="4000" dirty="0"/>
              <a:t> </a:t>
            </a:r>
          </a:p>
          <a:p>
            <a:pPr marL="3827463"/>
            <a:endParaRPr lang="en-US" sz="4000" dirty="0"/>
          </a:p>
          <a:p>
            <a:pPr marL="3827463"/>
            <a:r>
              <a:rPr lang="en-US" sz="7200" dirty="0">
                <a:solidFill>
                  <a:srgbClr val="00B050"/>
                </a:solidFill>
              </a:rPr>
              <a:t>But, Americans also look for clarity: </a:t>
            </a:r>
            <a:r>
              <a:rPr lang="en-US" sz="7200" dirty="0">
                <a:solidFill>
                  <a:srgbClr val="C00000"/>
                </a:solidFill>
              </a:rPr>
              <a:t> </a:t>
            </a:r>
          </a:p>
          <a:p>
            <a:pPr marL="3827463"/>
            <a:r>
              <a:rPr lang="en-US" sz="7200" b="0" dirty="0"/>
              <a:t>Provide specific examples that support      your claims, using hard numbers.</a:t>
            </a:r>
          </a:p>
          <a:p>
            <a:pPr marL="3827463"/>
            <a:endParaRPr lang="en-US" sz="7200" b="0" dirty="0"/>
          </a:p>
          <a:p>
            <a:pPr marL="3827463" algn="just"/>
            <a:r>
              <a:rPr lang="en-US" sz="7200" dirty="0">
                <a:solidFill>
                  <a:srgbClr val="00B050"/>
                </a:solidFill>
              </a:rPr>
              <a:t>To provide a point of reference,</a:t>
            </a:r>
          </a:p>
          <a:p>
            <a:pPr marL="3827463" algn="just"/>
            <a:r>
              <a:rPr lang="en-US" sz="7200" b="0" dirty="0"/>
              <a:t>You might cite how your former employer      is a leading provider of </a:t>
            </a:r>
            <a:r>
              <a:rPr lang="en-US" sz="7200" b="0" dirty="0">
                <a:solidFill>
                  <a:srgbClr val="C00000"/>
                </a:solidFill>
              </a:rPr>
              <a:t>[product] </a:t>
            </a:r>
            <a:r>
              <a:rPr lang="en-US" sz="7200" b="0" dirty="0"/>
              <a:t>or </a:t>
            </a:r>
            <a:r>
              <a:rPr lang="en-US" sz="7200" b="0" dirty="0">
                <a:solidFill>
                  <a:srgbClr val="C00000"/>
                </a:solidFill>
              </a:rPr>
              <a:t>[service]</a:t>
            </a:r>
            <a:r>
              <a:rPr lang="en-US" sz="7200" b="0" dirty="0">
                <a:solidFill>
                  <a:srgbClr val="2E2E2E"/>
                </a:solidFill>
              </a:rPr>
              <a:t>,</a:t>
            </a:r>
            <a:r>
              <a:rPr lang="en-US" sz="7200" b="0" dirty="0">
                <a:solidFill>
                  <a:srgbClr val="C00000"/>
                </a:solidFill>
              </a:rPr>
              <a:t> </a:t>
            </a:r>
            <a:r>
              <a:rPr lang="en-US" sz="7200" b="0" dirty="0"/>
              <a:t>or an employer of choice for people in your country. </a:t>
            </a:r>
          </a:p>
          <a:p>
            <a:endParaRPr lang="en-US" sz="6600" dirty="0"/>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10</a:t>
            </a:fld>
            <a:endParaRPr lang="en-US" dirty="0">
              <a:solidFill>
                <a:srgbClr val="242852"/>
              </a:solidFill>
            </a:endParaRPr>
          </a:p>
        </p:txBody>
      </p:sp>
      <p:pic>
        <p:nvPicPr>
          <p:cNvPr id="5" name="Picture 4">
            <a:extLst>
              <a:ext uri="{FF2B5EF4-FFF2-40B4-BE49-F238E27FC236}">
                <a16:creationId xmlns:a16="http://schemas.microsoft.com/office/drawing/2014/main" id="{F21155F2-017B-49F6-9137-98FE58447ACB}"/>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59547" y="1406390"/>
            <a:ext cx="3662189" cy="2752035"/>
          </a:xfrm>
          <a:prstGeom prst="rect">
            <a:avLst/>
          </a:prstGeom>
        </p:spPr>
      </p:pic>
      <p:pic>
        <p:nvPicPr>
          <p:cNvPr id="7" name="Picture 6">
            <a:extLst>
              <a:ext uri="{FF2B5EF4-FFF2-40B4-BE49-F238E27FC236}">
                <a16:creationId xmlns:a16="http://schemas.microsoft.com/office/drawing/2014/main" id="{ADE904B9-2684-498C-98F5-10C775410AFD}"/>
              </a:ext>
            </a:extLst>
          </p:cNvPr>
          <p:cNvPicPr>
            <a:picLocks noChangeAspect="1"/>
          </p:cNvPicPr>
          <p:nvPr/>
        </p:nvPicPr>
        <p:blipFill>
          <a:blip r:embed="rId3" cstate="email">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167633" y="2587325"/>
            <a:ext cx="2433235" cy="2407931"/>
          </a:xfrm>
          <a:prstGeom prst="rect">
            <a:avLst/>
          </a:prstGeom>
        </p:spPr>
      </p:pic>
    </p:spTree>
    <p:extLst>
      <p:ext uri="{BB962C8B-B14F-4D97-AF65-F5344CB8AC3E}">
        <p14:creationId xmlns:p14="http://schemas.microsoft.com/office/powerpoint/2010/main" val="3063439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13" y="411061"/>
            <a:ext cx="8699619" cy="6191075"/>
          </a:xfrm>
        </p:spPr>
        <p:txBody>
          <a:bodyPr>
            <a:normAutofit fontScale="32500" lnSpcReduction="20000"/>
          </a:bodyPr>
          <a:lstStyle/>
          <a:p>
            <a:pPr marL="4635500" indent="-342900">
              <a:buFont typeface="Arial" panose="020B0604020202020204" pitchFamily="34" charset="0"/>
              <a:buChar char="•"/>
            </a:pPr>
            <a:endParaRPr lang="en-US" b="0" dirty="0"/>
          </a:p>
          <a:p>
            <a:pPr marL="3827463"/>
            <a:endParaRPr lang="en-US" sz="2900" dirty="0"/>
          </a:p>
          <a:p>
            <a:pPr marL="3827463" indent="-3659188"/>
            <a:r>
              <a:rPr lang="en-US" sz="7400" dirty="0">
                <a:solidFill>
                  <a:srgbClr val="C00000"/>
                </a:solidFill>
              </a:rPr>
              <a:t>SHARING YOUR STORY</a:t>
            </a:r>
            <a:endParaRPr lang="en-US" sz="6600" dirty="0"/>
          </a:p>
          <a:p>
            <a:pPr marL="3827463"/>
            <a:endParaRPr lang="en-US" sz="6600" dirty="0">
              <a:solidFill>
                <a:srgbClr val="C00000"/>
              </a:solidFill>
            </a:endParaRPr>
          </a:p>
          <a:p>
            <a:pPr marL="3827463"/>
            <a:endParaRPr lang="en-US" sz="6600" dirty="0">
              <a:solidFill>
                <a:srgbClr val="C00000"/>
              </a:solidFill>
            </a:endParaRPr>
          </a:p>
          <a:p>
            <a:pPr marL="3657600"/>
            <a:r>
              <a:rPr lang="en-US" sz="6600" dirty="0">
                <a:solidFill>
                  <a:srgbClr val="00B050"/>
                </a:solidFill>
              </a:rPr>
              <a:t>In your story, incorporate value for the organization you wish to join.</a:t>
            </a:r>
          </a:p>
          <a:p>
            <a:pPr marL="3827463"/>
            <a:endParaRPr lang="en-US" sz="6600" dirty="0"/>
          </a:p>
          <a:p>
            <a:endParaRPr lang="en-US" sz="6600" dirty="0"/>
          </a:p>
          <a:p>
            <a:endParaRPr lang="en-US" sz="6600" dirty="0"/>
          </a:p>
          <a:p>
            <a:pPr algn="just"/>
            <a:r>
              <a:rPr lang="en-US" sz="6600" dirty="0"/>
              <a:t>                                     </a:t>
            </a:r>
            <a:endParaRPr lang="en-US" sz="5900" i="1" dirty="0"/>
          </a:p>
          <a:p>
            <a:pPr algn="just"/>
            <a:endParaRPr lang="en-US" sz="5900" i="1" dirty="0"/>
          </a:p>
          <a:p>
            <a:pPr algn="just"/>
            <a:endParaRPr lang="en-US" sz="5900" i="1" dirty="0"/>
          </a:p>
          <a:p>
            <a:pPr algn="just"/>
            <a:r>
              <a:rPr lang="en-US" sz="5900" i="1" dirty="0"/>
              <a:t>What was </a:t>
            </a:r>
            <a:r>
              <a:rPr lang="en-US" sz="5900" i="1" dirty="0">
                <a:solidFill>
                  <a:srgbClr val="C00000"/>
                </a:solidFill>
              </a:rPr>
              <a:t>YOUR</a:t>
            </a:r>
            <a:r>
              <a:rPr lang="en-US" sz="5900" i="1" dirty="0">
                <a:solidFill>
                  <a:srgbClr val="0070C0"/>
                </a:solidFill>
              </a:rPr>
              <a:t> </a:t>
            </a:r>
            <a:r>
              <a:rPr lang="en-US" sz="5900" i="1" dirty="0"/>
              <a:t>individual contribution? What problem did </a:t>
            </a:r>
            <a:r>
              <a:rPr lang="en-US" sz="5900" i="1" dirty="0">
                <a:solidFill>
                  <a:srgbClr val="C00000"/>
                </a:solidFill>
              </a:rPr>
              <a:t>YOU</a:t>
            </a:r>
            <a:r>
              <a:rPr lang="en-US" sz="5900" i="1" dirty="0">
                <a:solidFill>
                  <a:srgbClr val="0070C0"/>
                </a:solidFill>
              </a:rPr>
              <a:t> </a:t>
            </a:r>
            <a:r>
              <a:rPr lang="en-US" sz="5900" i="1" dirty="0"/>
              <a:t>solve?</a:t>
            </a:r>
          </a:p>
          <a:p>
            <a:pPr algn="just"/>
            <a:r>
              <a:rPr lang="en-US" sz="2500" b="0" i="1" dirty="0">
                <a:solidFill>
                  <a:srgbClr val="0070C0"/>
                </a:solidFill>
              </a:rPr>
              <a:t> </a:t>
            </a:r>
          </a:p>
          <a:p>
            <a:pPr algn="just"/>
            <a:r>
              <a:rPr lang="en-US" sz="5900" b="0" dirty="0">
                <a:solidFill>
                  <a:srgbClr val="C00000"/>
                </a:solidFill>
              </a:rPr>
              <a:t>If you are from a culture where individual accomplishments are almost always described as part of a group effort, this may take some practice.</a:t>
            </a: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11</a:t>
            </a:fld>
            <a:endParaRPr lang="en-US" dirty="0">
              <a:solidFill>
                <a:srgbClr val="242852"/>
              </a:solidFill>
            </a:endParaRPr>
          </a:p>
        </p:txBody>
      </p:sp>
      <p:pic>
        <p:nvPicPr>
          <p:cNvPr id="6" name="Picture 5">
            <a:extLst>
              <a:ext uri="{FF2B5EF4-FFF2-40B4-BE49-F238E27FC236}">
                <a16:creationId xmlns:a16="http://schemas.microsoft.com/office/drawing/2014/main" id="{04393771-E68A-46D3-B457-ED59F5D0CE25}"/>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39043" y="1883044"/>
            <a:ext cx="2110948" cy="2196992"/>
          </a:xfrm>
          <a:prstGeom prst="rect">
            <a:avLst/>
          </a:prstGeom>
        </p:spPr>
      </p:pic>
      <p:sp>
        <p:nvSpPr>
          <p:cNvPr id="9" name="TextBox 8">
            <a:extLst>
              <a:ext uri="{FF2B5EF4-FFF2-40B4-BE49-F238E27FC236}">
                <a16:creationId xmlns:a16="http://schemas.microsoft.com/office/drawing/2014/main" id="{286A0C57-477C-43DA-9CFF-9D4AEB9C5B90}"/>
              </a:ext>
            </a:extLst>
          </p:cNvPr>
          <p:cNvSpPr txBox="1"/>
          <p:nvPr/>
        </p:nvSpPr>
        <p:spPr>
          <a:xfrm>
            <a:off x="765849" y="3664537"/>
            <a:ext cx="7877819" cy="830997"/>
          </a:xfrm>
          <a:prstGeom prst="rect">
            <a:avLst/>
          </a:prstGeom>
          <a:noFill/>
        </p:spPr>
        <p:txBody>
          <a:bodyPr wrap="square" rtlCol="0">
            <a:spAutoFit/>
          </a:bodyPr>
          <a:lstStyle/>
          <a:p>
            <a:r>
              <a:rPr lang="en-US" sz="2400" u="sng" dirty="0">
                <a:solidFill>
                  <a:srgbClr val="00B050"/>
                </a:solidFill>
                <a:latin typeface="Lucida Calligraphy" panose="03010101010101010101" pitchFamily="66" charset="0"/>
              </a:rPr>
              <a:t>My </a:t>
            </a:r>
          </a:p>
          <a:p>
            <a:r>
              <a:rPr lang="en-US" sz="2400" u="sng" dirty="0">
                <a:solidFill>
                  <a:srgbClr val="00B050"/>
                </a:solidFill>
                <a:latin typeface="Lucida Calligraphy" panose="03010101010101010101" pitchFamily="66" charset="0"/>
              </a:rPr>
              <a:t>Contribution</a:t>
            </a:r>
            <a:r>
              <a:rPr lang="en-US" sz="2400" dirty="0">
                <a:solidFill>
                  <a:srgbClr val="00B050"/>
                </a:solidFill>
                <a:latin typeface="Lucida Calligraphy" panose="03010101010101010101" pitchFamily="66" charset="0"/>
              </a:rPr>
              <a:t> </a:t>
            </a:r>
            <a:r>
              <a:rPr lang="en-US" sz="2000" dirty="0">
                <a:solidFill>
                  <a:srgbClr val="00B050"/>
                </a:solidFill>
                <a:latin typeface="Lucida Calligraphy" panose="03010101010101010101" pitchFamily="66" charset="0"/>
              </a:rPr>
              <a:t>in that research or team project was…..</a:t>
            </a:r>
            <a:endParaRPr lang="en-US" sz="2000" dirty="0"/>
          </a:p>
        </p:txBody>
      </p:sp>
    </p:spTree>
    <p:extLst>
      <p:ext uri="{BB962C8B-B14F-4D97-AF65-F5344CB8AC3E}">
        <p14:creationId xmlns:p14="http://schemas.microsoft.com/office/powerpoint/2010/main" val="2643272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13" y="411061"/>
            <a:ext cx="8699619" cy="6191075"/>
          </a:xfrm>
        </p:spPr>
        <p:txBody>
          <a:bodyPr>
            <a:normAutofit fontScale="32500" lnSpcReduction="20000"/>
          </a:bodyPr>
          <a:lstStyle/>
          <a:p>
            <a:pPr marL="3827463" indent="-3198813"/>
            <a:endParaRPr lang="en-US" b="0" dirty="0"/>
          </a:p>
          <a:p>
            <a:pPr marL="2801937"/>
            <a:endParaRPr lang="en-US" sz="6200" dirty="0"/>
          </a:p>
          <a:p>
            <a:pPr marL="2801937"/>
            <a:r>
              <a:rPr lang="en-US" sz="6200" dirty="0">
                <a:solidFill>
                  <a:srgbClr val="C00000"/>
                </a:solidFill>
              </a:rPr>
              <a:t>     </a:t>
            </a:r>
          </a:p>
          <a:p>
            <a:pPr marL="2801937"/>
            <a:endParaRPr lang="en-US" sz="6200" dirty="0">
              <a:solidFill>
                <a:srgbClr val="C00000"/>
              </a:solidFill>
            </a:endParaRPr>
          </a:p>
          <a:p>
            <a:pPr marL="2801937"/>
            <a:r>
              <a:rPr lang="en-US" sz="6200" dirty="0">
                <a:solidFill>
                  <a:srgbClr val="C00000"/>
                </a:solidFill>
              </a:rPr>
              <a:t>  	     </a:t>
            </a:r>
            <a:r>
              <a:rPr lang="en-US" sz="7400" dirty="0">
                <a:solidFill>
                  <a:srgbClr val="C00000"/>
                </a:solidFill>
              </a:rPr>
              <a:t>COMMUNICATE</a:t>
            </a:r>
          </a:p>
          <a:p>
            <a:pPr marL="2801937"/>
            <a:endParaRPr lang="en-US" sz="6200" dirty="0">
              <a:solidFill>
                <a:srgbClr val="C00000"/>
              </a:solidFill>
            </a:endParaRPr>
          </a:p>
          <a:p>
            <a:pPr marL="3146425" indent="-344488">
              <a:buFont typeface="Arial" panose="020B0604020202020204" pitchFamily="34" charset="0"/>
              <a:buChar char="•"/>
            </a:pPr>
            <a:r>
              <a:rPr lang="en-US" sz="7200" dirty="0">
                <a:solidFill>
                  <a:srgbClr val="00B050"/>
                </a:solidFill>
              </a:rPr>
              <a:t>Focus on the quality of your ideas</a:t>
            </a:r>
            <a:r>
              <a:rPr lang="en-US" sz="7200" b="0" dirty="0">
                <a:solidFill>
                  <a:srgbClr val="00B050"/>
                </a:solidFill>
              </a:rPr>
              <a:t>: </a:t>
            </a:r>
            <a:r>
              <a:rPr lang="en-US" sz="7200" b="0" dirty="0"/>
              <a:t>Don’t be too soft-spoken and don’t stress over how you sound.</a:t>
            </a:r>
          </a:p>
          <a:p>
            <a:pPr marL="3146425" indent="-344488">
              <a:buFont typeface="Arial" panose="020B0604020202020204" pitchFamily="34" charset="0"/>
              <a:buChar char="•"/>
            </a:pPr>
            <a:r>
              <a:rPr lang="en-US" sz="7200" dirty="0">
                <a:solidFill>
                  <a:srgbClr val="00B050"/>
                </a:solidFill>
              </a:rPr>
              <a:t>Read newspapers and watch TV </a:t>
            </a:r>
            <a:r>
              <a:rPr lang="en-US" sz="7200" b="0" dirty="0"/>
              <a:t>to learn about language, culture and humor.</a:t>
            </a:r>
          </a:p>
          <a:p>
            <a:pPr marL="3146425" indent="-344488">
              <a:buFont typeface="Arial" panose="020B0604020202020204" pitchFamily="34" charset="0"/>
              <a:buChar char="•"/>
            </a:pPr>
            <a:r>
              <a:rPr lang="en-US" sz="7200" dirty="0">
                <a:solidFill>
                  <a:srgbClr val="00B050"/>
                </a:solidFill>
              </a:rPr>
              <a:t>Work on writing skills and tone:  </a:t>
            </a:r>
            <a:r>
              <a:rPr lang="en-US" sz="7200" b="0" dirty="0"/>
              <a:t>Watch for wordiness and grammar / spelling mistakes.</a:t>
            </a:r>
          </a:p>
          <a:p>
            <a:pPr marL="3146425" indent="-344488">
              <a:buFont typeface="Arial" panose="020B0604020202020204" pitchFamily="34" charset="0"/>
              <a:buChar char="•"/>
            </a:pPr>
            <a:r>
              <a:rPr lang="en-US" sz="7200" dirty="0">
                <a:solidFill>
                  <a:srgbClr val="00B050"/>
                </a:solidFill>
              </a:rPr>
              <a:t>Engage in campus life</a:t>
            </a:r>
            <a:r>
              <a:rPr lang="en-US" sz="7200" b="0" dirty="0">
                <a:solidFill>
                  <a:srgbClr val="00B050"/>
                </a:solidFill>
              </a:rPr>
              <a:t>:  </a:t>
            </a:r>
            <a:r>
              <a:rPr lang="en-US" sz="7200" b="0" dirty="0"/>
              <a:t>Find Americans who have interest in your country to help improve your English.</a:t>
            </a:r>
            <a:r>
              <a:rPr lang="en-US" sz="6200" b="0" dirty="0"/>
              <a:t>  </a:t>
            </a:r>
          </a:p>
          <a:p>
            <a:pPr>
              <a:spcBef>
                <a:spcPts val="0"/>
              </a:spcBef>
            </a:pPr>
            <a:r>
              <a:rPr lang="en-US" sz="4000" dirty="0"/>
              <a:t> </a:t>
            </a:r>
          </a:p>
          <a:p>
            <a:pPr>
              <a:spcBef>
                <a:spcPts val="0"/>
              </a:spcBef>
            </a:pPr>
            <a:endParaRPr lang="en-US" sz="6600" dirty="0"/>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12</a:t>
            </a:fld>
            <a:endParaRPr lang="en-US" dirty="0">
              <a:solidFill>
                <a:srgbClr val="242852"/>
              </a:solidFill>
            </a:endParaRPr>
          </a:p>
        </p:txBody>
      </p:sp>
      <p:sp>
        <p:nvSpPr>
          <p:cNvPr id="12" name="Trapezoid 11">
            <a:extLst>
              <a:ext uri="{FF2B5EF4-FFF2-40B4-BE49-F238E27FC236}">
                <a16:creationId xmlns:a16="http://schemas.microsoft.com/office/drawing/2014/main" id="{6DB621A0-58F6-4367-8741-87F90126CC60}"/>
              </a:ext>
            </a:extLst>
          </p:cNvPr>
          <p:cNvSpPr/>
          <p:nvPr/>
        </p:nvSpPr>
        <p:spPr>
          <a:xfrm>
            <a:off x="243727" y="1884471"/>
            <a:ext cx="2919369" cy="2322208"/>
          </a:xfrm>
          <a:prstGeom prst="trapezoid">
            <a:avLst/>
          </a:prstGeom>
          <a:solidFill>
            <a:srgbClr val="F4D4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524780F-BDD0-4CEE-9CC3-1A81DEDE550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3962" y="943692"/>
            <a:ext cx="2179033" cy="1879752"/>
          </a:xfrm>
          <a:prstGeom prst="rect">
            <a:avLst/>
          </a:prstGeom>
        </p:spPr>
      </p:pic>
      <p:sp>
        <p:nvSpPr>
          <p:cNvPr id="8" name="TextBox 7">
            <a:extLst>
              <a:ext uri="{FF2B5EF4-FFF2-40B4-BE49-F238E27FC236}">
                <a16:creationId xmlns:a16="http://schemas.microsoft.com/office/drawing/2014/main" id="{6306E7BF-963F-4864-85E2-FEAA7746FF9A}"/>
              </a:ext>
            </a:extLst>
          </p:cNvPr>
          <p:cNvSpPr txBox="1"/>
          <p:nvPr/>
        </p:nvSpPr>
        <p:spPr>
          <a:xfrm>
            <a:off x="1397262" y="1515249"/>
            <a:ext cx="612301" cy="261610"/>
          </a:xfrm>
          <a:prstGeom prst="rect">
            <a:avLst/>
          </a:prstGeom>
          <a:noFill/>
        </p:spPr>
        <p:txBody>
          <a:bodyPr wrap="square" rtlCol="0">
            <a:spAutoFit/>
          </a:bodyPr>
          <a:lstStyle/>
          <a:p>
            <a:r>
              <a:rPr lang="en-US" sz="1100" b="1" dirty="0">
                <a:ln w="22225">
                  <a:solidFill>
                    <a:schemeClr val="accent2"/>
                  </a:solidFill>
                  <a:prstDash val="solid"/>
                </a:ln>
                <a:solidFill>
                  <a:schemeClr val="accent2">
                    <a:lumMod val="40000"/>
                    <a:lumOff val="60000"/>
                  </a:schemeClr>
                </a:solidFill>
              </a:rPr>
              <a:t>JHU</a:t>
            </a:r>
          </a:p>
        </p:txBody>
      </p:sp>
      <p:sp>
        <p:nvSpPr>
          <p:cNvPr id="9" name="TextBox 8">
            <a:extLst>
              <a:ext uri="{FF2B5EF4-FFF2-40B4-BE49-F238E27FC236}">
                <a16:creationId xmlns:a16="http://schemas.microsoft.com/office/drawing/2014/main" id="{DCB6B92C-4139-4D92-8B8B-AA29A7D62E2B}"/>
              </a:ext>
            </a:extLst>
          </p:cNvPr>
          <p:cNvSpPr txBox="1"/>
          <p:nvPr/>
        </p:nvSpPr>
        <p:spPr>
          <a:xfrm flipH="1">
            <a:off x="1886841" y="1515139"/>
            <a:ext cx="278968" cy="369332"/>
          </a:xfrm>
          <a:prstGeom prst="rect">
            <a:avLst/>
          </a:prstGeom>
          <a:noFill/>
        </p:spPr>
        <p:txBody>
          <a:bodyPr wrap="square" rtlCol="0">
            <a:spAutoFit/>
          </a:bodyPr>
          <a:lstStyle/>
          <a:p>
            <a:r>
              <a:rPr lang="en-US" b="1" dirty="0">
                <a:ln w="22225">
                  <a:solidFill>
                    <a:schemeClr val="accent2"/>
                  </a:solidFill>
                  <a:prstDash val="solid"/>
                </a:ln>
                <a:solidFill>
                  <a:schemeClr val="accent2">
                    <a:lumMod val="40000"/>
                    <a:lumOff val="60000"/>
                  </a:schemeClr>
                </a:solidFill>
              </a:rPr>
              <a:t>H </a:t>
            </a:r>
          </a:p>
        </p:txBody>
      </p:sp>
      <p:sp>
        <p:nvSpPr>
          <p:cNvPr id="6" name="TextBox 5">
            <a:extLst>
              <a:ext uri="{FF2B5EF4-FFF2-40B4-BE49-F238E27FC236}">
                <a16:creationId xmlns:a16="http://schemas.microsoft.com/office/drawing/2014/main" id="{BC919537-103B-4E2F-AFBA-8BFDEB1398D4}"/>
              </a:ext>
            </a:extLst>
          </p:cNvPr>
          <p:cNvSpPr txBox="1"/>
          <p:nvPr/>
        </p:nvSpPr>
        <p:spPr>
          <a:xfrm>
            <a:off x="767727" y="2717638"/>
            <a:ext cx="1931502" cy="1384995"/>
          </a:xfrm>
          <a:prstGeom prst="rect">
            <a:avLst/>
          </a:prstGeom>
          <a:noFill/>
          <a:scene3d>
            <a:camera prst="perspectiveRelaxedModerately"/>
            <a:lightRig rig="threePt" dir="t"/>
          </a:scene3d>
        </p:spPr>
        <p:txBody>
          <a:bodyPr wrap="square" rtlCol="0">
            <a:spAutoFit/>
          </a:bodyPr>
          <a:lstStyle/>
          <a:p>
            <a:pPr algn="ctr"/>
            <a:r>
              <a:rPr lang="en-US" sz="2800" b="1" dirty="0">
                <a:ln w="22225">
                  <a:solidFill>
                    <a:schemeClr val="accent2"/>
                  </a:solidFill>
                  <a:prstDash val="solid"/>
                </a:ln>
                <a:solidFill>
                  <a:srgbClr val="002060"/>
                </a:solidFill>
              </a:rPr>
              <a:t>Johns Hopkins University</a:t>
            </a:r>
          </a:p>
        </p:txBody>
      </p:sp>
    </p:spTree>
    <p:extLst>
      <p:ext uri="{BB962C8B-B14F-4D97-AF65-F5344CB8AC3E}">
        <p14:creationId xmlns:p14="http://schemas.microsoft.com/office/powerpoint/2010/main" val="3736735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13" y="411061"/>
            <a:ext cx="8699619" cy="6191075"/>
          </a:xfrm>
        </p:spPr>
        <p:txBody>
          <a:bodyPr>
            <a:normAutofit fontScale="70000" lnSpcReduction="20000"/>
          </a:bodyPr>
          <a:lstStyle/>
          <a:p>
            <a:pPr marL="1712913"/>
            <a:r>
              <a:rPr lang="en-US" sz="5100" dirty="0">
                <a:solidFill>
                  <a:srgbClr val="C00000"/>
                </a:solidFill>
              </a:rPr>
              <a:t>     COMMUNICATE</a:t>
            </a:r>
          </a:p>
          <a:p>
            <a:pPr marL="4114800" indent="-53975">
              <a:spcBef>
                <a:spcPts val="0"/>
              </a:spcBef>
            </a:pPr>
            <a:endParaRPr lang="en-US" sz="4400" dirty="0">
              <a:solidFill>
                <a:srgbClr val="0070C0"/>
              </a:solidFill>
            </a:endParaRPr>
          </a:p>
          <a:p>
            <a:pPr marL="4114800" indent="-53975">
              <a:spcBef>
                <a:spcPts val="0"/>
              </a:spcBef>
            </a:pPr>
            <a:endParaRPr lang="en-US" sz="3600" dirty="0">
              <a:solidFill>
                <a:srgbClr val="00B050"/>
              </a:solidFill>
            </a:endParaRPr>
          </a:p>
          <a:p>
            <a:pPr marL="4114800" indent="-53975">
              <a:spcBef>
                <a:spcPts val="0"/>
              </a:spcBef>
            </a:pPr>
            <a:r>
              <a:rPr lang="en-US" sz="3600" dirty="0">
                <a:solidFill>
                  <a:srgbClr val="00B050"/>
                </a:solidFill>
              </a:rPr>
              <a:t>Think before you speak;              practice speaking slowly      </a:t>
            </a:r>
            <a:r>
              <a:rPr lang="en-US" sz="3600" b="0" dirty="0"/>
              <a:t>if you have a strong accent, especially on the telephone</a:t>
            </a:r>
            <a:r>
              <a:rPr lang="en-US" sz="4000" dirty="0"/>
              <a:t>.</a:t>
            </a:r>
          </a:p>
          <a:p>
            <a:pPr>
              <a:spcBef>
                <a:spcPts val="0"/>
              </a:spcBef>
            </a:pPr>
            <a:r>
              <a:rPr lang="en-US" sz="2600" dirty="0">
                <a:solidFill>
                  <a:srgbClr val="0070C0"/>
                </a:solidFill>
              </a:rPr>
              <a:t> </a:t>
            </a:r>
          </a:p>
          <a:p>
            <a:pPr indent="341313">
              <a:spcBef>
                <a:spcPts val="0"/>
              </a:spcBef>
            </a:pPr>
            <a:endParaRPr lang="en-US" sz="3600" dirty="0">
              <a:solidFill>
                <a:srgbClr val="00B050"/>
              </a:solidFill>
            </a:endParaRPr>
          </a:p>
          <a:p>
            <a:pPr indent="341313">
              <a:spcBef>
                <a:spcPts val="0"/>
              </a:spcBef>
            </a:pPr>
            <a:r>
              <a:rPr lang="en-US" sz="2300" dirty="0">
                <a:solidFill>
                  <a:srgbClr val="00B050"/>
                </a:solidFill>
              </a:rPr>
              <a:t> </a:t>
            </a:r>
          </a:p>
          <a:p>
            <a:pPr indent="341313">
              <a:spcBef>
                <a:spcPts val="0"/>
              </a:spcBef>
            </a:pPr>
            <a:r>
              <a:rPr lang="en-US" sz="3600" dirty="0">
                <a:solidFill>
                  <a:srgbClr val="00B050"/>
                </a:solidFill>
              </a:rPr>
              <a:t>Practice Informality:  </a:t>
            </a:r>
          </a:p>
          <a:p>
            <a:pPr marL="347663">
              <a:spcBef>
                <a:spcPts val="600"/>
              </a:spcBef>
              <a:spcAft>
                <a:spcPts val="0"/>
              </a:spcAft>
            </a:pPr>
            <a:r>
              <a:rPr lang="en-US" sz="3600" b="0" dirty="0"/>
              <a:t>Some international students </a:t>
            </a:r>
          </a:p>
          <a:p>
            <a:pPr marL="347663">
              <a:spcBef>
                <a:spcPts val="600"/>
              </a:spcBef>
              <a:spcAft>
                <a:spcPts val="0"/>
              </a:spcAft>
            </a:pPr>
            <a:r>
              <a:rPr lang="en-US" sz="3600" b="0" dirty="0"/>
              <a:t>may be used to a more formal </a:t>
            </a:r>
          </a:p>
          <a:p>
            <a:pPr marL="347663">
              <a:spcBef>
                <a:spcPts val="600"/>
              </a:spcBef>
              <a:spcAft>
                <a:spcPts val="0"/>
              </a:spcAft>
            </a:pPr>
            <a:r>
              <a:rPr lang="en-US" sz="3600" b="0" dirty="0"/>
              <a:t>structure of English.  Most US </a:t>
            </a:r>
          </a:p>
          <a:p>
            <a:pPr marL="347663">
              <a:spcBef>
                <a:spcPts val="600"/>
              </a:spcBef>
              <a:spcAft>
                <a:spcPts val="0"/>
              </a:spcAft>
            </a:pPr>
            <a:r>
              <a:rPr lang="en-US" sz="3600" b="0" dirty="0"/>
              <a:t>scenarios may not call for such</a:t>
            </a:r>
          </a:p>
          <a:p>
            <a:pPr marL="347663">
              <a:spcBef>
                <a:spcPts val="600"/>
              </a:spcBef>
              <a:spcAft>
                <a:spcPts val="0"/>
              </a:spcAft>
            </a:pPr>
            <a:r>
              <a:rPr lang="en-US" sz="3600" b="0" dirty="0"/>
              <a:t>extreme formality.</a:t>
            </a:r>
            <a:endParaRPr lang="en-US" sz="3600" dirty="0"/>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13</a:t>
            </a:fld>
            <a:endParaRPr lang="en-US" dirty="0">
              <a:solidFill>
                <a:srgbClr val="242852"/>
              </a:solidFill>
            </a:endParaRPr>
          </a:p>
        </p:txBody>
      </p:sp>
      <p:pic>
        <p:nvPicPr>
          <p:cNvPr id="16" name="Picture 15">
            <a:extLst>
              <a:ext uri="{FF2B5EF4-FFF2-40B4-BE49-F238E27FC236}">
                <a16:creationId xmlns:a16="http://schemas.microsoft.com/office/drawing/2014/main" id="{97F33074-C498-4639-A9D6-73DDBC3664BE}"/>
              </a:ext>
            </a:extLst>
          </p:cNvPr>
          <p:cNvPicPr>
            <a:picLocks noChangeAspect="1"/>
          </p:cNvPicPr>
          <p:nvPr/>
        </p:nvPicPr>
        <p:blipFill>
          <a:blip r:embed="rId2" cstate="email">
            <a:clrChange>
              <a:clrFrom>
                <a:srgbClr val="F4F4F2"/>
              </a:clrFrom>
              <a:clrTo>
                <a:srgbClr val="F4F4F2">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42408" y="3594578"/>
            <a:ext cx="884640" cy="2158522"/>
          </a:xfrm>
          <a:prstGeom prst="rect">
            <a:avLst/>
          </a:prstGeom>
        </p:spPr>
      </p:pic>
      <p:pic>
        <p:nvPicPr>
          <p:cNvPr id="18" name="Picture 17">
            <a:extLst>
              <a:ext uri="{FF2B5EF4-FFF2-40B4-BE49-F238E27FC236}">
                <a16:creationId xmlns:a16="http://schemas.microsoft.com/office/drawing/2014/main" id="{04F44339-5794-4F26-86BA-3F0586C8245F}"/>
              </a:ext>
            </a:extLst>
          </p:cNvPr>
          <p:cNvPicPr>
            <a:picLocks noChangeAspect="1"/>
          </p:cNvPicPr>
          <p:nvPr/>
        </p:nvPicPr>
        <p:blipFill>
          <a:blip r:embed="rId2" cstate="email">
            <a:clrChange>
              <a:clrFrom>
                <a:srgbClr val="E4E5E0"/>
              </a:clrFrom>
              <a:clrTo>
                <a:srgbClr val="E4E5E0">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03340" y="3594578"/>
            <a:ext cx="884640" cy="2158522"/>
          </a:xfrm>
          <a:prstGeom prst="rect">
            <a:avLst/>
          </a:prstGeom>
        </p:spPr>
      </p:pic>
      <p:pic>
        <p:nvPicPr>
          <p:cNvPr id="19" name="Picture 18">
            <a:extLst>
              <a:ext uri="{FF2B5EF4-FFF2-40B4-BE49-F238E27FC236}">
                <a16:creationId xmlns:a16="http://schemas.microsoft.com/office/drawing/2014/main" id="{A01F7A3C-A473-4C02-9A37-0E10318C4D3A}"/>
              </a:ext>
            </a:extLst>
          </p:cNvPr>
          <p:cNvPicPr>
            <a:picLocks noChangeAspect="1"/>
          </p:cNvPicPr>
          <p:nvPr/>
        </p:nvPicPr>
        <p:blipFill>
          <a:blip r:embed="rId2" cstate="email">
            <a:clrChange>
              <a:clrFrom>
                <a:srgbClr val="EFEFED"/>
              </a:clrFrom>
              <a:clrTo>
                <a:srgbClr val="EFEFED">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94034" y="3631195"/>
            <a:ext cx="884640" cy="2158522"/>
          </a:xfrm>
          <a:prstGeom prst="rect">
            <a:avLst/>
          </a:prstGeom>
        </p:spPr>
      </p:pic>
      <p:pic>
        <p:nvPicPr>
          <p:cNvPr id="13" name="Picture 12">
            <a:extLst>
              <a:ext uri="{FF2B5EF4-FFF2-40B4-BE49-F238E27FC236}">
                <a16:creationId xmlns:a16="http://schemas.microsoft.com/office/drawing/2014/main" id="{0C235927-010C-46FA-B4DE-0E10CFCA031B}"/>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519087" y="3728442"/>
            <a:ext cx="2686529" cy="2061275"/>
          </a:xfrm>
          <a:prstGeom prst="rect">
            <a:avLst/>
          </a:prstGeom>
        </p:spPr>
      </p:pic>
      <p:sp>
        <p:nvSpPr>
          <p:cNvPr id="20" name="TextBox 19">
            <a:extLst>
              <a:ext uri="{FF2B5EF4-FFF2-40B4-BE49-F238E27FC236}">
                <a16:creationId xmlns:a16="http://schemas.microsoft.com/office/drawing/2014/main" id="{8072DE18-D9DD-4397-9366-B41286BFC844}"/>
              </a:ext>
            </a:extLst>
          </p:cNvPr>
          <p:cNvSpPr txBox="1"/>
          <p:nvPr/>
        </p:nvSpPr>
        <p:spPr>
          <a:xfrm>
            <a:off x="8604212" y="4251657"/>
            <a:ext cx="166385" cy="315088"/>
          </a:xfrm>
          <a:prstGeom prst="rect">
            <a:avLst/>
          </a:prstGeom>
          <a:solidFill>
            <a:schemeClr val="bg1"/>
          </a:solidFill>
        </p:spPr>
        <p:txBody>
          <a:bodyPr wrap="square" rtlCol="0">
            <a:spAutoFit/>
          </a:bodyPr>
          <a:lstStyle/>
          <a:p>
            <a:endParaRPr lang="en-US" dirty="0"/>
          </a:p>
        </p:txBody>
      </p:sp>
      <p:sp>
        <p:nvSpPr>
          <p:cNvPr id="21" name="TextBox 20">
            <a:extLst>
              <a:ext uri="{FF2B5EF4-FFF2-40B4-BE49-F238E27FC236}">
                <a16:creationId xmlns:a16="http://schemas.microsoft.com/office/drawing/2014/main" id="{0EBE2419-A822-4C66-ABA6-6B5315CF5E65}"/>
              </a:ext>
            </a:extLst>
          </p:cNvPr>
          <p:cNvSpPr txBox="1"/>
          <p:nvPr/>
        </p:nvSpPr>
        <p:spPr>
          <a:xfrm>
            <a:off x="537721" y="1279321"/>
            <a:ext cx="3626603" cy="658678"/>
          </a:xfrm>
          <a:prstGeom prst="rect">
            <a:avLst/>
          </a:prstGeom>
          <a:solidFill>
            <a:schemeClr val="bg1"/>
          </a:solidFill>
        </p:spPr>
        <p:txBody>
          <a:bodyPr wrap="square" rtlCol="0">
            <a:spAutoFit/>
          </a:bodyPr>
          <a:lstStyle/>
          <a:p>
            <a:endParaRPr lang="en-US" dirty="0"/>
          </a:p>
        </p:txBody>
      </p:sp>
      <p:sp>
        <p:nvSpPr>
          <p:cNvPr id="22" name="TextBox 21">
            <a:extLst>
              <a:ext uri="{FF2B5EF4-FFF2-40B4-BE49-F238E27FC236}">
                <a16:creationId xmlns:a16="http://schemas.microsoft.com/office/drawing/2014/main" id="{C472192A-3790-4B28-AAEF-84193E84D498}"/>
              </a:ext>
            </a:extLst>
          </p:cNvPr>
          <p:cNvSpPr txBox="1"/>
          <p:nvPr/>
        </p:nvSpPr>
        <p:spPr>
          <a:xfrm>
            <a:off x="5641227" y="5918927"/>
            <a:ext cx="2919436" cy="461665"/>
          </a:xfrm>
          <a:prstGeom prst="rect">
            <a:avLst/>
          </a:prstGeom>
          <a:solidFill>
            <a:schemeClr val="accent1">
              <a:lumMod val="20000"/>
              <a:lumOff val="80000"/>
            </a:schemeClr>
          </a:solidFill>
        </p:spPr>
        <p:txBody>
          <a:bodyPr wrap="square" rtlCol="0">
            <a:spAutoFit/>
          </a:bodyPr>
          <a:lstStyle/>
          <a:p>
            <a:pPr algn="ctr"/>
            <a:r>
              <a:rPr lang="en-US" sz="1200" b="1" dirty="0">
                <a:solidFill>
                  <a:srgbClr val="002060"/>
                </a:solidFill>
                <a:latin typeface="Lucida Calligraphy" panose="03010101010101010101" pitchFamily="66" charset="0"/>
              </a:rPr>
              <a:t>Extreme Formality is No Longer Part of the American Culture</a:t>
            </a:r>
          </a:p>
        </p:txBody>
      </p:sp>
      <p:pic>
        <p:nvPicPr>
          <p:cNvPr id="8" name="Picture 7">
            <a:extLst>
              <a:ext uri="{FF2B5EF4-FFF2-40B4-BE49-F238E27FC236}">
                <a16:creationId xmlns:a16="http://schemas.microsoft.com/office/drawing/2014/main" id="{0723A495-DCE3-40F4-8210-BC5E99499967}"/>
              </a:ext>
            </a:extLst>
          </p:cNvPr>
          <p:cNvPicPr>
            <a:picLocks noChangeAspect="1"/>
          </p:cNvPicPr>
          <p:nvPr/>
        </p:nvPicPr>
        <p:blipFill>
          <a:blip r:embed="rId6" cstate="email">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10366" y="1232021"/>
            <a:ext cx="3808008" cy="2399174"/>
          </a:xfrm>
          <a:prstGeom prst="rect">
            <a:avLst/>
          </a:prstGeom>
        </p:spPr>
      </p:pic>
      <p:pic>
        <p:nvPicPr>
          <p:cNvPr id="17" name="Picture 16">
            <a:extLst>
              <a:ext uri="{FF2B5EF4-FFF2-40B4-BE49-F238E27FC236}">
                <a16:creationId xmlns:a16="http://schemas.microsoft.com/office/drawing/2014/main" id="{84693374-3003-43A2-8F47-24E10DC81B1C}"/>
              </a:ext>
            </a:extLst>
          </p:cNvPr>
          <p:cNvPicPr>
            <a:picLocks noChangeAspect="1"/>
          </p:cNvPicPr>
          <p:nvPr/>
        </p:nvPicPr>
        <p:blipFill>
          <a:blip r:embed="rId8" cstate="email">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871268" y="1701668"/>
            <a:ext cx="2686205" cy="1412574"/>
          </a:xfrm>
          <a:prstGeom prst="rect">
            <a:avLst/>
          </a:prstGeom>
        </p:spPr>
      </p:pic>
      <p:sp>
        <p:nvSpPr>
          <p:cNvPr id="9" name="Rectangle 8">
            <a:extLst>
              <a:ext uri="{FF2B5EF4-FFF2-40B4-BE49-F238E27FC236}">
                <a16:creationId xmlns:a16="http://schemas.microsoft.com/office/drawing/2014/main" id="{9D519599-2434-4CFA-92DD-1125DEF1CBDF}"/>
              </a:ext>
            </a:extLst>
          </p:cNvPr>
          <p:cNvSpPr/>
          <p:nvPr/>
        </p:nvSpPr>
        <p:spPr>
          <a:xfrm>
            <a:off x="871268" y="3114242"/>
            <a:ext cx="2686205" cy="86158"/>
          </a:xfrm>
          <a:prstGeom prst="rect">
            <a:avLst/>
          </a:prstGeom>
          <a:solidFill>
            <a:srgbClr val="F2F7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0587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13" y="411061"/>
            <a:ext cx="8699619" cy="6191075"/>
          </a:xfrm>
        </p:spPr>
        <p:txBody>
          <a:bodyPr>
            <a:normAutofit fontScale="25000" lnSpcReduction="20000"/>
          </a:bodyPr>
          <a:lstStyle/>
          <a:p>
            <a:pPr marL="3827463" indent="-3198813"/>
            <a:endParaRPr lang="en-US" b="0" dirty="0"/>
          </a:p>
          <a:p>
            <a:pPr marL="3146425" indent="-344488">
              <a:buFont typeface="Arial" panose="020B0604020202020204" pitchFamily="34" charset="0"/>
              <a:buChar char="•"/>
            </a:pPr>
            <a:endParaRPr lang="en-US" sz="6200" dirty="0"/>
          </a:p>
          <a:p>
            <a:pPr marL="3146425"/>
            <a:r>
              <a:rPr lang="en-US" sz="9600" dirty="0"/>
              <a:t>       </a:t>
            </a:r>
          </a:p>
          <a:p>
            <a:pPr marL="3028950"/>
            <a:endParaRPr lang="en-US" sz="6600" dirty="0"/>
          </a:p>
          <a:p>
            <a:pPr marL="3316288"/>
            <a:r>
              <a:rPr lang="en-US" sz="11200" dirty="0">
                <a:solidFill>
                  <a:srgbClr val="C00000"/>
                </a:solidFill>
              </a:rPr>
              <a:t>Bilingual is not Bicultural</a:t>
            </a:r>
            <a:r>
              <a:rPr lang="en-US" sz="11200" b="0" dirty="0">
                <a:solidFill>
                  <a:srgbClr val="C00000"/>
                </a:solidFill>
              </a:rPr>
              <a:t>:</a:t>
            </a:r>
            <a:r>
              <a:rPr lang="en-US" sz="8000" b="0" dirty="0">
                <a:solidFill>
                  <a:srgbClr val="C00000"/>
                </a:solidFill>
              </a:rPr>
              <a:t>                                                  </a:t>
            </a:r>
          </a:p>
          <a:p>
            <a:pPr marL="3316288"/>
            <a:r>
              <a:rPr lang="en-US" sz="8000" b="0" dirty="0"/>
              <a:t>Bicultural people can see the world and their experiences through the lenses both of their own culture and that of their host country.</a:t>
            </a:r>
          </a:p>
          <a:p>
            <a:pPr marL="3316288"/>
            <a:r>
              <a:rPr lang="en-US" sz="8000" b="0" dirty="0"/>
              <a:t>They are often  able to  evaluate issues with new perspectives that may be less prevalent in  candidates who  have no exposure to life  outside their  own country.  </a:t>
            </a:r>
          </a:p>
          <a:p>
            <a:pPr marL="3316288"/>
            <a:r>
              <a:rPr lang="en-US" sz="8000" dirty="0"/>
              <a:t>Show interviewers how your original  ideas can help grow their business!</a:t>
            </a:r>
          </a:p>
          <a:p>
            <a:pPr marL="3028950"/>
            <a:r>
              <a:rPr lang="en-US" sz="4000" b="0" dirty="0"/>
              <a:t> </a:t>
            </a:r>
          </a:p>
          <a:p>
            <a:r>
              <a:rPr lang="en-US" sz="4000" b="0" dirty="0"/>
              <a:t> </a:t>
            </a:r>
          </a:p>
          <a:p>
            <a:pPr algn="ctr"/>
            <a:r>
              <a:rPr lang="en-US" sz="11200" dirty="0">
                <a:solidFill>
                  <a:srgbClr val="00B050"/>
                </a:solidFill>
              </a:rPr>
              <a:t>Straddle two cultures to help organizations advance in the marketplace</a:t>
            </a:r>
            <a:endParaRPr lang="en-US" sz="12800" dirty="0">
              <a:solidFill>
                <a:srgbClr val="00B050"/>
              </a:solidFill>
            </a:endParaRP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14</a:t>
            </a:fld>
            <a:endParaRPr lang="en-US" dirty="0">
              <a:solidFill>
                <a:srgbClr val="242852"/>
              </a:solidFill>
            </a:endParaRPr>
          </a:p>
        </p:txBody>
      </p:sp>
      <p:pic>
        <p:nvPicPr>
          <p:cNvPr id="7" name="Picture 6">
            <a:extLst>
              <a:ext uri="{FF2B5EF4-FFF2-40B4-BE49-F238E27FC236}">
                <a16:creationId xmlns:a16="http://schemas.microsoft.com/office/drawing/2014/main" id="{9B7EB1BB-F9D6-4A7A-84EC-B32DFF8A8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026" y="1753966"/>
            <a:ext cx="2663385" cy="2455210"/>
          </a:xfrm>
          <a:prstGeom prst="rect">
            <a:avLst/>
          </a:prstGeom>
        </p:spPr>
      </p:pic>
    </p:spTree>
    <p:extLst>
      <p:ext uri="{BB962C8B-B14F-4D97-AF65-F5344CB8AC3E}">
        <p14:creationId xmlns:p14="http://schemas.microsoft.com/office/powerpoint/2010/main" val="1964537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13" y="411061"/>
            <a:ext cx="8699619" cy="6191075"/>
          </a:xfrm>
        </p:spPr>
        <p:txBody>
          <a:bodyPr>
            <a:normAutofit fontScale="32500" lnSpcReduction="20000"/>
          </a:bodyPr>
          <a:lstStyle/>
          <a:p>
            <a:pPr marL="3827463" indent="-3198813"/>
            <a:endParaRPr lang="en-US" b="0" dirty="0"/>
          </a:p>
          <a:p>
            <a:pPr marL="3146425" indent="-344488">
              <a:buFont typeface="Arial" panose="020B0604020202020204" pitchFamily="34" charset="0"/>
              <a:buChar char="•"/>
            </a:pPr>
            <a:endParaRPr lang="en-US" sz="6200" dirty="0"/>
          </a:p>
          <a:p>
            <a:pPr marL="3146425"/>
            <a:r>
              <a:rPr lang="en-US" sz="9600" dirty="0"/>
              <a:t>       </a:t>
            </a:r>
          </a:p>
          <a:p>
            <a:pPr marL="3028950"/>
            <a:endParaRPr lang="en-US" sz="6600" dirty="0"/>
          </a:p>
          <a:p>
            <a:pPr marL="3028950"/>
            <a:r>
              <a:rPr lang="en-US" sz="4000" b="0" dirty="0"/>
              <a:t> </a:t>
            </a:r>
          </a:p>
          <a:p>
            <a:pPr algn="just"/>
            <a:endParaRPr lang="en-US" sz="8000" b="0" dirty="0"/>
          </a:p>
          <a:p>
            <a:pPr algn="just"/>
            <a:endParaRPr lang="en-US" sz="7400" dirty="0">
              <a:solidFill>
                <a:srgbClr val="0070C0"/>
              </a:solidFill>
            </a:endParaRPr>
          </a:p>
          <a:p>
            <a:pPr algn="just"/>
            <a:r>
              <a:rPr lang="en-US" sz="7400" dirty="0">
                <a:solidFill>
                  <a:srgbClr val="00B050"/>
                </a:solidFill>
              </a:rPr>
              <a:t>Every employer seeks candidates who offer technical skills, creative problem solving, communication skills, and an ability to make sense of dissimilar data sets.</a:t>
            </a:r>
          </a:p>
          <a:p>
            <a:pPr algn="just"/>
            <a:endParaRPr lang="en-US" sz="8000" b="0" dirty="0"/>
          </a:p>
          <a:p>
            <a:pPr algn="just"/>
            <a:r>
              <a:rPr lang="en-US" sz="8000" b="0" dirty="0"/>
              <a:t>This combination  may not be easily replicated by your competition, but you may need strong marketing and storytelling skills to help recruiters realize and appreciate your unique views and talents.</a:t>
            </a:r>
          </a:p>
          <a:p>
            <a:endParaRPr lang="en-US" sz="4000" b="0" dirty="0"/>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15</a:t>
            </a:fld>
            <a:endParaRPr lang="en-US" dirty="0">
              <a:solidFill>
                <a:srgbClr val="242852"/>
              </a:solidFill>
            </a:endParaRPr>
          </a:p>
        </p:txBody>
      </p:sp>
      <p:pic>
        <p:nvPicPr>
          <p:cNvPr id="5" name="Picture 4">
            <a:extLst>
              <a:ext uri="{FF2B5EF4-FFF2-40B4-BE49-F238E27FC236}">
                <a16:creationId xmlns:a16="http://schemas.microsoft.com/office/drawing/2014/main" id="{00B626F3-904D-4DD8-81EA-8B52E3D5569C}"/>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16068" y="474544"/>
            <a:ext cx="2780492" cy="1495159"/>
          </a:xfrm>
          <a:prstGeom prst="rect">
            <a:avLst/>
          </a:prstGeom>
        </p:spPr>
      </p:pic>
      <p:sp>
        <p:nvSpPr>
          <p:cNvPr id="11" name="Arrow: Right 10">
            <a:extLst>
              <a:ext uri="{FF2B5EF4-FFF2-40B4-BE49-F238E27FC236}">
                <a16:creationId xmlns:a16="http://schemas.microsoft.com/office/drawing/2014/main" id="{45C2DB1A-5D14-4071-9B80-947FA373900A}"/>
              </a:ext>
            </a:extLst>
          </p:cNvPr>
          <p:cNvSpPr/>
          <p:nvPr/>
        </p:nvSpPr>
        <p:spPr>
          <a:xfrm>
            <a:off x="3983088" y="2029372"/>
            <a:ext cx="1487883" cy="2427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364321B4-5CB5-4E87-9522-A5912F3B6B93}"/>
              </a:ext>
            </a:extLst>
          </p:cNvPr>
          <p:cNvSpPr/>
          <p:nvPr/>
        </p:nvSpPr>
        <p:spPr>
          <a:xfrm>
            <a:off x="1340943" y="2029372"/>
            <a:ext cx="1710185" cy="2427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8574183-B07F-4A9F-94F8-BC9461C97878}"/>
              </a:ext>
            </a:extLst>
          </p:cNvPr>
          <p:cNvSpPr txBox="1"/>
          <p:nvPr/>
        </p:nvSpPr>
        <p:spPr>
          <a:xfrm>
            <a:off x="5523601" y="1969703"/>
            <a:ext cx="772367" cy="307777"/>
          </a:xfrm>
          <a:prstGeom prst="rect">
            <a:avLst/>
          </a:prstGeom>
          <a:noFill/>
        </p:spPr>
        <p:txBody>
          <a:bodyPr wrap="square" rtlCol="0">
            <a:spAutoFit/>
          </a:bodyPr>
          <a:lstStyle/>
          <a:p>
            <a:r>
              <a:rPr lang="en-US" sz="1400" dirty="0">
                <a:solidFill>
                  <a:srgbClr val="FF0000"/>
                </a:solidFill>
              </a:rPr>
              <a:t>HIRED</a:t>
            </a:r>
          </a:p>
        </p:txBody>
      </p:sp>
      <p:sp>
        <p:nvSpPr>
          <p:cNvPr id="10" name="TextBox 9">
            <a:extLst>
              <a:ext uri="{FF2B5EF4-FFF2-40B4-BE49-F238E27FC236}">
                <a16:creationId xmlns:a16="http://schemas.microsoft.com/office/drawing/2014/main" id="{C80BFD0A-4852-45AF-83EB-0051E1B4A990}"/>
              </a:ext>
            </a:extLst>
          </p:cNvPr>
          <p:cNvSpPr txBox="1"/>
          <p:nvPr/>
        </p:nvSpPr>
        <p:spPr>
          <a:xfrm>
            <a:off x="3051128" y="1875412"/>
            <a:ext cx="1051737" cy="646331"/>
          </a:xfrm>
          <a:prstGeom prst="rect">
            <a:avLst/>
          </a:prstGeom>
          <a:noFill/>
        </p:spPr>
        <p:txBody>
          <a:bodyPr wrap="square" rtlCol="0">
            <a:spAutoFit/>
          </a:bodyPr>
          <a:lstStyle/>
          <a:p>
            <a:r>
              <a:rPr lang="en-US" sz="1200" dirty="0">
                <a:solidFill>
                  <a:srgbClr val="FF0000"/>
                </a:solidFill>
              </a:rPr>
              <a:t>RELATE STORY in INTERVIEW</a:t>
            </a:r>
          </a:p>
        </p:txBody>
      </p:sp>
      <p:pic>
        <p:nvPicPr>
          <p:cNvPr id="7" name="Picture 6">
            <a:extLst>
              <a:ext uri="{FF2B5EF4-FFF2-40B4-BE49-F238E27FC236}">
                <a16:creationId xmlns:a16="http://schemas.microsoft.com/office/drawing/2014/main" id="{3B3727F4-EB3A-4C10-97E6-129FB10A7795}"/>
              </a:ext>
            </a:extLst>
          </p:cNvPr>
          <p:cNvPicPr>
            <a:picLocks noChangeAspect="1"/>
          </p:cNvPicPr>
          <p:nvPr/>
        </p:nvPicPr>
        <p:blipFill>
          <a:blip r:embed="rId4" cstate="email">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748722" y="387529"/>
            <a:ext cx="1487883" cy="1487883"/>
          </a:xfrm>
          <a:prstGeom prst="rect">
            <a:avLst/>
          </a:prstGeom>
        </p:spPr>
      </p:pic>
      <p:pic>
        <p:nvPicPr>
          <p:cNvPr id="14" name="Picture 13">
            <a:extLst>
              <a:ext uri="{FF2B5EF4-FFF2-40B4-BE49-F238E27FC236}">
                <a16:creationId xmlns:a16="http://schemas.microsoft.com/office/drawing/2014/main" id="{C262898E-3D4E-41D6-A190-B45ACD2CA020}"/>
              </a:ext>
            </a:extLst>
          </p:cNvPr>
          <p:cNvPicPr>
            <a:picLocks noChangeAspect="1"/>
          </p:cNvPicPr>
          <p:nvPr/>
        </p:nvPicPr>
        <p:blipFill>
          <a:blip r:embed="rId6" cstate="email">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49318" y="424001"/>
            <a:ext cx="2119941" cy="1413294"/>
          </a:xfrm>
          <a:prstGeom prst="rect">
            <a:avLst/>
          </a:prstGeom>
        </p:spPr>
      </p:pic>
      <p:sp>
        <p:nvSpPr>
          <p:cNvPr id="17" name="TextBox 16">
            <a:extLst>
              <a:ext uri="{FF2B5EF4-FFF2-40B4-BE49-F238E27FC236}">
                <a16:creationId xmlns:a16="http://schemas.microsoft.com/office/drawing/2014/main" id="{BCED5B14-603C-4D9D-81FF-ADC83A13FAE2}"/>
              </a:ext>
            </a:extLst>
          </p:cNvPr>
          <p:cNvSpPr txBox="1"/>
          <p:nvPr/>
        </p:nvSpPr>
        <p:spPr>
          <a:xfrm>
            <a:off x="449318" y="2029372"/>
            <a:ext cx="1181074" cy="461665"/>
          </a:xfrm>
          <a:prstGeom prst="rect">
            <a:avLst/>
          </a:prstGeom>
          <a:noFill/>
        </p:spPr>
        <p:txBody>
          <a:bodyPr wrap="square" rtlCol="0">
            <a:spAutoFit/>
          </a:bodyPr>
          <a:lstStyle/>
          <a:p>
            <a:r>
              <a:rPr lang="en-US" sz="1200" dirty="0">
                <a:solidFill>
                  <a:srgbClr val="FF0000"/>
                </a:solidFill>
              </a:rPr>
              <a:t>PREPARE STORY</a:t>
            </a:r>
          </a:p>
        </p:txBody>
      </p:sp>
    </p:spTree>
    <p:extLst>
      <p:ext uri="{BB962C8B-B14F-4D97-AF65-F5344CB8AC3E}">
        <p14:creationId xmlns:p14="http://schemas.microsoft.com/office/powerpoint/2010/main" val="804917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13" y="411061"/>
            <a:ext cx="8699619" cy="6191075"/>
          </a:xfrm>
        </p:spPr>
        <p:txBody>
          <a:bodyPr>
            <a:normAutofit fontScale="32500" lnSpcReduction="20000"/>
          </a:bodyPr>
          <a:lstStyle/>
          <a:p>
            <a:pPr marL="3827463" indent="-3198813"/>
            <a:endParaRPr lang="en-US" b="0" dirty="0"/>
          </a:p>
          <a:p>
            <a:pPr marL="2801937"/>
            <a:endParaRPr lang="en-US" sz="6200" dirty="0"/>
          </a:p>
          <a:p>
            <a:pPr marL="3146425"/>
            <a:r>
              <a:rPr lang="en-US" sz="9600" dirty="0"/>
              <a:t>       </a:t>
            </a:r>
            <a:endParaRPr lang="en-US" sz="6600" dirty="0"/>
          </a:p>
          <a:p>
            <a:pPr marL="3489325"/>
            <a:r>
              <a:rPr lang="en-US" sz="8000" dirty="0">
                <a:solidFill>
                  <a:srgbClr val="00B050"/>
                </a:solidFill>
              </a:rPr>
              <a:t>Engage your multi-cultural perspectives </a:t>
            </a:r>
            <a:r>
              <a:rPr lang="en-US" sz="8000" b="0" dirty="0"/>
              <a:t>to describe what is unique about you; emphasize your global mobility, language skills, knowledge of your home region, and technical or quantitative expertise.</a:t>
            </a:r>
          </a:p>
          <a:p>
            <a:pPr marL="3489325"/>
            <a:endParaRPr lang="en-US" sz="8000" b="0" dirty="0"/>
          </a:p>
          <a:p>
            <a:pPr marL="3489325"/>
            <a:r>
              <a:rPr lang="en-US" sz="8000" dirty="0">
                <a:solidFill>
                  <a:srgbClr val="00B050"/>
                </a:solidFill>
              </a:rPr>
              <a:t>Focus on both your experience and your studies to display unique and interesting career insights and interests.</a:t>
            </a:r>
          </a:p>
          <a:p>
            <a:pPr marL="4572000"/>
            <a:endParaRPr lang="en-US" sz="8000" dirty="0"/>
          </a:p>
          <a:p>
            <a:pPr marL="4572000"/>
            <a:endParaRPr lang="en-US" sz="8000" dirty="0"/>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16</a:t>
            </a:fld>
            <a:endParaRPr lang="en-US" dirty="0">
              <a:solidFill>
                <a:srgbClr val="242852"/>
              </a:solidFill>
            </a:endParaRPr>
          </a:p>
        </p:txBody>
      </p:sp>
      <p:pic>
        <p:nvPicPr>
          <p:cNvPr id="5" name="Picture 4">
            <a:extLst>
              <a:ext uri="{FF2B5EF4-FFF2-40B4-BE49-F238E27FC236}">
                <a16:creationId xmlns:a16="http://schemas.microsoft.com/office/drawing/2014/main" id="{D0CE539E-8E4A-45BA-BD33-809B1B8F7AA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0545" y="829808"/>
            <a:ext cx="2877851" cy="2599192"/>
          </a:xfrm>
          <a:prstGeom prst="rect">
            <a:avLst/>
          </a:prstGeom>
        </p:spPr>
      </p:pic>
      <p:pic>
        <p:nvPicPr>
          <p:cNvPr id="6" name="Picture 5">
            <a:extLst>
              <a:ext uri="{FF2B5EF4-FFF2-40B4-BE49-F238E27FC236}">
                <a16:creationId xmlns:a16="http://schemas.microsoft.com/office/drawing/2014/main" id="{3C703FF5-E67B-4531-9CD8-C894C8DAD7E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flipH="1">
            <a:off x="550545" y="3549837"/>
            <a:ext cx="2877851" cy="2599192"/>
          </a:xfrm>
          <a:prstGeom prst="rect">
            <a:avLst/>
          </a:prstGeom>
        </p:spPr>
      </p:pic>
      <p:sp>
        <p:nvSpPr>
          <p:cNvPr id="9" name="TextBox 8">
            <a:extLst>
              <a:ext uri="{FF2B5EF4-FFF2-40B4-BE49-F238E27FC236}">
                <a16:creationId xmlns:a16="http://schemas.microsoft.com/office/drawing/2014/main" id="{AB887C74-DA78-4B99-81B0-3851E4E47CDC}"/>
              </a:ext>
            </a:extLst>
          </p:cNvPr>
          <p:cNvSpPr txBox="1"/>
          <p:nvPr/>
        </p:nvSpPr>
        <p:spPr>
          <a:xfrm>
            <a:off x="550545" y="3877207"/>
            <a:ext cx="2804839" cy="1815882"/>
          </a:xfrm>
          <a:prstGeom prst="rect">
            <a:avLst/>
          </a:prstGeom>
          <a:noFill/>
        </p:spPr>
        <p:txBody>
          <a:bodyPr wrap="square" rtlCol="0">
            <a:spAutoFit/>
          </a:bodyPr>
          <a:lstStyle/>
          <a:p>
            <a:pPr algn="ctr"/>
            <a:r>
              <a:rPr lang="en-US" sz="2800" b="1" u="sng" dirty="0">
                <a:solidFill>
                  <a:srgbClr val="FFC000"/>
                </a:solidFill>
                <a:latin typeface="Lucida Calligraphy" panose="03010101010101010101" pitchFamily="66" charset="0"/>
              </a:rPr>
              <a:t>Multicultural Studies </a:t>
            </a:r>
          </a:p>
          <a:p>
            <a:pPr algn="ctr"/>
            <a:r>
              <a:rPr lang="en-US" sz="2800" b="1" u="sng" dirty="0">
                <a:solidFill>
                  <a:srgbClr val="FFC000"/>
                </a:solidFill>
                <a:latin typeface="Lucida Calligraphy" panose="03010101010101010101" pitchFamily="66" charset="0"/>
              </a:rPr>
              <a:t>and Experience</a:t>
            </a:r>
          </a:p>
        </p:txBody>
      </p:sp>
    </p:spTree>
    <p:extLst>
      <p:ext uri="{BB962C8B-B14F-4D97-AF65-F5344CB8AC3E}">
        <p14:creationId xmlns:p14="http://schemas.microsoft.com/office/powerpoint/2010/main" val="277228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13" y="411061"/>
            <a:ext cx="8699619" cy="6191075"/>
          </a:xfrm>
        </p:spPr>
        <p:txBody>
          <a:bodyPr>
            <a:normAutofit fontScale="32500" lnSpcReduction="20000"/>
          </a:bodyPr>
          <a:lstStyle/>
          <a:p>
            <a:pPr marL="3827463" indent="-3198813"/>
            <a:endParaRPr lang="en-US" b="0" dirty="0"/>
          </a:p>
          <a:p>
            <a:r>
              <a:rPr lang="en-US" sz="6000" dirty="0">
                <a:solidFill>
                  <a:srgbClr val="00B050"/>
                </a:solidFill>
              </a:rPr>
              <a:t>GET STARTED ON YOUR CAREER JOURNEY</a:t>
            </a:r>
          </a:p>
          <a:p>
            <a:endParaRPr lang="en-US" sz="6000" dirty="0">
              <a:solidFill>
                <a:srgbClr val="00B050"/>
              </a:solidFill>
            </a:endParaRPr>
          </a:p>
          <a:p>
            <a:r>
              <a:rPr lang="en-US" sz="4900" dirty="0">
                <a:solidFill>
                  <a:srgbClr val="00B050"/>
                </a:solidFill>
              </a:rPr>
              <a:t>WE’RE HERE TO HELP FOR ANY CAREER OR JOB SEARCH ISSUE!</a:t>
            </a:r>
          </a:p>
          <a:p>
            <a:pPr marL="4119563" indent="280988"/>
            <a:r>
              <a:rPr lang="en-US" sz="5000" dirty="0">
                <a:solidFill>
                  <a:srgbClr val="C00000"/>
                </a:solidFill>
              </a:rPr>
              <a:t>   </a:t>
            </a:r>
          </a:p>
          <a:p>
            <a:pPr marL="4119563" indent="280988"/>
            <a:r>
              <a:rPr lang="en-US" sz="3100" dirty="0">
                <a:solidFill>
                  <a:srgbClr val="C00000"/>
                </a:solidFill>
              </a:rPr>
              <a:t> </a:t>
            </a:r>
          </a:p>
          <a:p>
            <a:pPr marL="4119563" indent="280988"/>
            <a:r>
              <a:rPr lang="en-US" sz="5000" dirty="0">
                <a:solidFill>
                  <a:srgbClr val="C00000"/>
                </a:solidFill>
              </a:rPr>
              <a:t>BEFORE STARTING YOUR PROGRAM:</a:t>
            </a:r>
            <a:r>
              <a:rPr lang="en-US" sz="7200" dirty="0"/>
              <a:t>	</a:t>
            </a:r>
            <a:r>
              <a:rPr lang="en-US" sz="3100" dirty="0"/>
              <a:t>	 </a:t>
            </a:r>
          </a:p>
          <a:p>
            <a:pPr marL="5145088" indent="-292100">
              <a:buAutoNum type="arabicPeriod"/>
            </a:pPr>
            <a:r>
              <a:rPr lang="en-US" sz="3700" b="0" dirty="0"/>
              <a:t>  Set up an account on Handshake</a:t>
            </a:r>
          </a:p>
          <a:p>
            <a:pPr marL="5205413" indent="-352425"/>
            <a:r>
              <a:rPr lang="en-US" sz="3700" b="0" dirty="0"/>
              <a:t>	(JHU’s Recruitment Management System)</a:t>
            </a:r>
          </a:p>
          <a:p>
            <a:pPr marL="5205413" indent="-352425"/>
            <a:r>
              <a:rPr lang="en-US" sz="3700" dirty="0"/>
              <a:t>	 </a:t>
            </a:r>
            <a:r>
              <a:rPr lang="en-US" sz="3700" dirty="0">
                <a:solidFill>
                  <a:srgbClr val="0070C0"/>
                </a:solidFill>
                <a:highlight>
                  <a:srgbClr val="FFFF00"/>
                </a:highlight>
                <a:hlinkClick r:id="rId2"/>
              </a:rPr>
              <a:t>https://</a:t>
            </a:r>
            <a:r>
              <a:rPr lang="en-US" sz="3700" u="sng" dirty="0">
                <a:solidFill>
                  <a:srgbClr val="0070C0"/>
                </a:solidFill>
                <a:highlight>
                  <a:srgbClr val="FFFF00"/>
                </a:highlight>
                <a:hlinkClick r:id="rId2"/>
              </a:rPr>
              <a:t>handshake.jhu.edu</a:t>
            </a:r>
            <a:endParaRPr lang="en-US" sz="3700" u="sng" dirty="0">
              <a:solidFill>
                <a:srgbClr val="0070C0"/>
              </a:solidFill>
              <a:highlight>
                <a:srgbClr val="FFFF00"/>
              </a:highlight>
            </a:endParaRPr>
          </a:p>
          <a:p>
            <a:pPr marL="5205413" indent="-352425"/>
            <a:r>
              <a:rPr lang="en-US" sz="3700" dirty="0"/>
              <a:t> 	 </a:t>
            </a:r>
            <a:r>
              <a:rPr lang="en-US" sz="3700" dirty="0">
                <a:highlight>
                  <a:srgbClr val="FFFF00"/>
                </a:highlight>
              </a:rPr>
              <a:t>use your JHED-ID &amp; Password</a:t>
            </a:r>
          </a:p>
          <a:p>
            <a:pPr marL="5145088" indent="-292100"/>
            <a:r>
              <a:rPr lang="en-US" sz="3700" b="0" dirty="0"/>
              <a:t>2.   Set up an account on LinkedIn if needed</a:t>
            </a:r>
          </a:p>
          <a:p>
            <a:pPr marL="5145088" indent="-292100"/>
            <a:r>
              <a:rPr lang="en-US" sz="3700" b="0" dirty="0"/>
              <a:t>3.   Draft a US-formatted Resume  (Online Course)</a:t>
            </a:r>
          </a:p>
          <a:p>
            <a:pPr marL="4119563"/>
            <a:endParaRPr lang="en-US" sz="5000" dirty="0"/>
          </a:p>
          <a:p>
            <a:pPr marL="4119563" indent="280988"/>
            <a:r>
              <a:rPr lang="en-US" sz="5000" dirty="0">
                <a:solidFill>
                  <a:srgbClr val="C00000"/>
                </a:solidFill>
              </a:rPr>
              <a:t>   AFTER STARTING YOUR PROGRAM:</a:t>
            </a:r>
          </a:p>
          <a:p>
            <a:pPr marL="4119563"/>
            <a:endParaRPr lang="en-US" sz="3200" dirty="0"/>
          </a:p>
          <a:p>
            <a:pPr marL="5205413" indent="-401638"/>
            <a:r>
              <a:rPr lang="en-US" sz="3700" b="0" dirty="0"/>
              <a:t>1.   Have your resume critiqued</a:t>
            </a:r>
          </a:p>
          <a:p>
            <a:pPr marL="5205413" indent="-401638"/>
            <a:r>
              <a:rPr lang="en-US" sz="3700" b="0" dirty="0"/>
              <a:t>2.   Draft a Cover Letter and Have it Critiqued</a:t>
            </a:r>
          </a:p>
          <a:p>
            <a:pPr marL="5205413" indent="-401638"/>
            <a:r>
              <a:rPr lang="en-US" sz="3700" b="0" dirty="0"/>
              <a:t>3.   Perfect your Resume and Cover Letter</a:t>
            </a:r>
          </a:p>
          <a:p>
            <a:pPr marL="5205413" indent="-401638"/>
            <a:r>
              <a:rPr lang="en-US" sz="3700" b="0" dirty="0"/>
              <a:t>4.   Prepare for Campus Career Fairs &amp; Apply for Job</a:t>
            </a:r>
          </a:p>
          <a:p>
            <a:pPr marL="5205413" indent="-401638"/>
            <a:r>
              <a:rPr lang="en-US" sz="3700" b="0" dirty="0"/>
              <a:t>5.   Touch Base With Your Career Mentor as Needed</a:t>
            </a: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17</a:t>
            </a:fld>
            <a:endParaRPr lang="en-US" dirty="0">
              <a:solidFill>
                <a:srgbClr val="242852"/>
              </a:solidFill>
            </a:endParaRPr>
          </a:p>
        </p:txBody>
      </p:sp>
      <p:sp>
        <p:nvSpPr>
          <p:cNvPr id="7" name="TextBox 6">
            <a:extLst>
              <a:ext uri="{FF2B5EF4-FFF2-40B4-BE49-F238E27FC236}">
                <a16:creationId xmlns:a16="http://schemas.microsoft.com/office/drawing/2014/main" id="{F135A315-EC04-4483-BD53-BDBFCB45F2E5}"/>
              </a:ext>
            </a:extLst>
          </p:cNvPr>
          <p:cNvSpPr txBox="1"/>
          <p:nvPr/>
        </p:nvSpPr>
        <p:spPr>
          <a:xfrm>
            <a:off x="1700334" y="2216761"/>
            <a:ext cx="3566610" cy="4185761"/>
          </a:xfrm>
          <a:prstGeom prst="rect">
            <a:avLst/>
          </a:prstGeom>
          <a:noFill/>
        </p:spPr>
        <p:txBody>
          <a:bodyPr wrap="square" rtlCol="0">
            <a:spAutoFit/>
          </a:bodyPr>
          <a:lstStyle/>
          <a:p>
            <a:endParaRPr lang="en-US" sz="1000" b="1" dirty="0">
              <a:solidFill>
                <a:srgbClr val="0070C0"/>
              </a:solidFill>
            </a:endParaRPr>
          </a:p>
          <a:p>
            <a:r>
              <a:rPr lang="en-US" sz="1200" b="1" dirty="0">
                <a:solidFill>
                  <a:srgbClr val="0070C0"/>
                </a:solidFill>
              </a:rPr>
              <a:t>Mark Savage,</a:t>
            </a:r>
          </a:p>
          <a:p>
            <a:r>
              <a:rPr lang="en-US" sz="1000" b="1" dirty="0"/>
              <a:t>Life Design Educator</a:t>
            </a:r>
          </a:p>
          <a:p>
            <a:r>
              <a:rPr lang="en-US" sz="1000" b="1" dirty="0">
                <a:solidFill>
                  <a:srgbClr val="C00000"/>
                </a:solidFill>
              </a:rPr>
              <a:t>Engineering Masters Students (Homewood &amp; EP)</a:t>
            </a:r>
          </a:p>
          <a:p>
            <a:r>
              <a:rPr lang="en-US" sz="1000" b="1" dirty="0">
                <a:solidFill>
                  <a:srgbClr val="C00000"/>
                </a:solidFill>
              </a:rPr>
              <a:t>Except Those Noted Below</a:t>
            </a:r>
            <a:endParaRPr lang="en-US" sz="1000" dirty="0"/>
          </a:p>
          <a:p>
            <a:r>
              <a:rPr lang="en-US" sz="1000" dirty="0">
                <a:hlinkClick r:id="rId3"/>
              </a:rPr>
              <a:t>msavag16@jhu.edu</a:t>
            </a:r>
            <a:endParaRPr lang="en-US" sz="1000" dirty="0"/>
          </a:p>
          <a:p>
            <a:endParaRPr lang="en-US" sz="1000" dirty="0">
              <a:solidFill>
                <a:srgbClr val="0070C0"/>
              </a:solidFill>
            </a:endParaRPr>
          </a:p>
          <a:p>
            <a:endParaRPr lang="en-US" sz="1000" dirty="0">
              <a:solidFill>
                <a:srgbClr val="0070C0"/>
              </a:solidFill>
            </a:endParaRPr>
          </a:p>
          <a:p>
            <a:endParaRPr lang="en-US" sz="1000" dirty="0">
              <a:solidFill>
                <a:srgbClr val="0070C0"/>
              </a:solidFill>
            </a:endParaRPr>
          </a:p>
          <a:p>
            <a:endParaRPr lang="en-US" sz="1000" dirty="0">
              <a:solidFill>
                <a:srgbClr val="0070C0"/>
              </a:solidFill>
            </a:endParaRPr>
          </a:p>
          <a:p>
            <a:endParaRPr lang="en-US" sz="1000" dirty="0">
              <a:solidFill>
                <a:srgbClr val="0070C0"/>
              </a:solidFill>
            </a:endParaRPr>
          </a:p>
          <a:p>
            <a:r>
              <a:rPr lang="en-US" sz="1200" b="1" dirty="0">
                <a:solidFill>
                  <a:srgbClr val="0070C0"/>
                </a:solidFill>
              </a:rPr>
              <a:t>Sonjala Williams,</a:t>
            </a:r>
          </a:p>
          <a:p>
            <a:r>
              <a:rPr lang="en-US" sz="1000" b="1" dirty="0"/>
              <a:t>Life Design Educator</a:t>
            </a:r>
          </a:p>
          <a:p>
            <a:r>
              <a:rPr lang="en-US" sz="1000" b="1" dirty="0">
                <a:solidFill>
                  <a:srgbClr val="C00000"/>
                </a:solidFill>
              </a:rPr>
              <a:t>Homewood Engineering Masters Students in</a:t>
            </a:r>
          </a:p>
          <a:p>
            <a:r>
              <a:rPr lang="en-US" sz="1000" b="1" dirty="0">
                <a:solidFill>
                  <a:srgbClr val="C00000"/>
                </a:solidFill>
              </a:rPr>
              <a:t>Applied Math, Data Science, Financial Math and Statistics</a:t>
            </a:r>
          </a:p>
          <a:p>
            <a:r>
              <a:rPr lang="en-US" sz="1000" dirty="0">
                <a:hlinkClick r:id="rId4"/>
              </a:rPr>
              <a:t>Sonjala@jhu.edu</a:t>
            </a:r>
            <a:endParaRPr lang="en-US" sz="1000" dirty="0"/>
          </a:p>
          <a:p>
            <a:endParaRPr lang="en-US" sz="1000" dirty="0"/>
          </a:p>
          <a:p>
            <a:endParaRPr lang="en-US" sz="1000" dirty="0"/>
          </a:p>
          <a:p>
            <a:endParaRPr lang="en-US" sz="1000" dirty="0"/>
          </a:p>
          <a:p>
            <a:endParaRPr lang="en-US" sz="1000" dirty="0"/>
          </a:p>
          <a:p>
            <a:r>
              <a:rPr lang="en-US" sz="1200" b="1" dirty="0">
                <a:solidFill>
                  <a:srgbClr val="0070C0"/>
                </a:solidFill>
              </a:rPr>
              <a:t>Roshni Rao</a:t>
            </a:r>
          </a:p>
          <a:p>
            <a:r>
              <a:rPr lang="en-US" sz="1000" b="1" dirty="0"/>
              <a:t>Director of </a:t>
            </a:r>
            <a:r>
              <a:rPr lang="en-US" sz="1000" b="1" dirty="0" err="1"/>
              <a:t>Phutures</a:t>
            </a:r>
            <a:endParaRPr lang="en-US" sz="1000" b="1" dirty="0"/>
          </a:p>
          <a:p>
            <a:r>
              <a:rPr lang="en-US" sz="1000" b="1" dirty="0">
                <a:solidFill>
                  <a:srgbClr val="C00000"/>
                </a:solidFill>
              </a:rPr>
              <a:t>PhD &amp; Post-Docs</a:t>
            </a:r>
          </a:p>
          <a:p>
            <a:r>
              <a:rPr lang="en-US" sz="1000" dirty="0"/>
              <a:t>rrao12@jhu.edu</a:t>
            </a:r>
          </a:p>
        </p:txBody>
      </p:sp>
      <p:pic>
        <p:nvPicPr>
          <p:cNvPr id="10" name="Picture 9">
            <a:extLst>
              <a:ext uri="{FF2B5EF4-FFF2-40B4-BE49-F238E27FC236}">
                <a16:creationId xmlns:a16="http://schemas.microsoft.com/office/drawing/2014/main" id="{F6377E76-9498-4D2C-A5DA-FD9819ABF59E}"/>
              </a:ext>
            </a:extLst>
          </p:cNvPr>
          <p:cNvPicPr>
            <a:picLocks noChangeAspect="1"/>
          </p:cNvPicPr>
          <p:nvPr/>
        </p:nvPicPr>
        <p:blipFill>
          <a:blip r:embed="rId5" cstate="email">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48907" y="2252393"/>
            <a:ext cx="1234130" cy="1234130"/>
          </a:xfrm>
          <a:prstGeom prst="rect">
            <a:avLst/>
          </a:prstGeom>
        </p:spPr>
      </p:pic>
      <p:pic>
        <p:nvPicPr>
          <p:cNvPr id="11" name="Picture 10">
            <a:extLst>
              <a:ext uri="{FF2B5EF4-FFF2-40B4-BE49-F238E27FC236}">
                <a16:creationId xmlns:a16="http://schemas.microsoft.com/office/drawing/2014/main" id="{69941E73-306F-4F1D-A35A-CA7DFEE94BBE}"/>
              </a:ext>
            </a:extLst>
          </p:cNvPr>
          <p:cNvPicPr>
            <a:picLocks noChangeAspect="1"/>
          </p:cNvPicPr>
          <p:nvPr/>
        </p:nvPicPr>
        <p:blipFill>
          <a:blip r:embed="rId5" cstate="email">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27603" y="3819154"/>
            <a:ext cx="1234130" cy="1234130"/>
          </a:xfrm>
          <a:prstGeom prst="rect">
            <a:avLst/>
          </a:prstGeom>
        </p:spPr>
      </p:pic>
      <p:pic>
        <p:nvPicPr>
          <p:cNvPr id="12" name="Picture 11">
            <a:extLst>
              <a:ext uri="{FF2B5EF4-FFF2-40B4-BE49-F238E27FC236}">
                <a16:creationId xmlns:a16="http://schemas.microsoft.com/office/drawing/2014/main" id="{6A9B0EA0-8C2B-4EA3-A6D0-EBB0A4B70C2D}"/>
              </a:ext>
            </a:extLst>
          </p:cNvPr>
          <p:cNvPicPr>
            <a:picLocks noChangeAspect="1"/>
          </p:cNvPicPr>
          <p:nvPr/>
        </p:nvPicPr>
        <p:blipFill>
          <a:blip r:embed="rId5" cstate="email">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27603" y="5400666"/>
            <a:ext cx="1234130" cy="1234130"/>
          </a:xfrm>
          <a:prstGeom prst="rect">
            <a:avLst/>
          </a:prstGeom>
        </p:spPr>
      </p:pic>
      <p:pic>
        <p:nvPicPr>
          <p:cNvPr id="13" name="Picture 12">
            <a:extLst>
              <a:ext uri="{FF2B5EF4-FFF2-40B4-BE49-F238E27FC236}">
                <a16:creationId xmlns:a16="http://schemas.microsoft.com/office/drawing/2014/main" id="{53840F70-B341-4CA4-AEDE-E7F04087D12E}"/>
              </a:ext>
            </a:extLst>
          </p:cNvPr>
          <p:cNvPicPr>
            <a:picLocks noChangeAspect="1"/>
          </p:cNvPicPr>
          <p:nvPr/>
        </p:nvPicPr>
        <p:blipFill>
          <a:blip r:embed="rId7"/>
          <a:stretch>
            <a:fillRect/>
          </a:stretch>
        </p:blipFill>
        <p:spPr>
          <a:xfrm>
            <a:off x="466204" y="2369690"/>
            <a:ext cx="999536" cy="999536"/>
          </a:xfrm>
          <a:prstGeom prst="rect">
            <a:avLst/>
          </a:prstGeom>
        </p:spPr>
      </p:pic>
      <p:pic>
        <p:nvPicPr>
          <p:cNvPr id="14" name="Picture 2" descr="Sonjala Williams M.S.">
            <a:extLst>
              <a:ext uri="{FF2B5EF4-FFF2-40B4-BE49-F238E27FC236}">
                <a16:creationId xmlns:a16="http://schemas.microsoft.com/office/drawing/2014/main" id="{C00742A3-85DF-43C2-A08F-2128DF821339}"/>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47218" y="3936451"/>
            <a:ext cx="999536" cy="99953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Roshni Rao, Ph.D">
            <a:extLst>
              <a:ext uri="{FF2B5EF4-FFF2-40B4-BE49-F238E27FC236}">
                <a16:creationId xmlns:a16="http://schemas.microsoft.com/office/drawing/2014/main" id="{20B45C1D-D2C4-4F4F-9BC8-7A4C9F969B2E}"/>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28233" y="5498694"/>
            <a:ext cx="1018521" cy="1038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581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24314"/>
            <a:ext cx="7511143" cy="1016000"/>
          </a:xfrm>
        </p:spPr>
        <p:txBody>
          <a:bodyPr>
            <a:normAutofit/>
          </a:bodyPr>
          <a:lstStyle/>
          <a:p>
            <a:r>
              <a:rPr lang="en-US" sz="2800" b="1" dirty="0">
                <a:latin typeface="+mn-lt"/>
              </a:rPr>
              <a:t>Welcome to </a:t>
            </a:r>
            <a:r>
              <a:rPr lang="en-US" sz="2800" b="1" dirty="0" err="1">
                <a:latin typeface="+mn-lt"/>
              </a:rPr>
              <a:t>jOHNS</a:t>
            </a:r>
            <a:r>
              <a:rPr lang="en-US" sz="2800" b="1" dirty="0">
                <a:latin typeface="+mn-lt"/>
              </a:rPr>
              <a:t> HOPKINS</a:t>
            </a:r>
            <a:br>
              <a:rPr lang="en-US" sz="2800" b="1" dirty="0">
                <a:latin typeface="+mn-lt"/>
              </a:rPr>
            </a:br>
            <a:r>
              <a:rPr lang="en-US" sz="2800" b="1" dirty="0">
                <a:latin typeface="+mn-lt"/>
              </a:rPr>
              <a:t>and the Life Design lab</a:t>
            </a:r>
            <a:endParaRPr lang="en-US" sz="2800" dirty="0">
              <a:latin typeface="+mn-lt"/>
            </a:endParaRP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38DF745-7D3F-47F4-83A3-874385CFAA69}" type="slidenum">
              <a:rPr kumimoji="0" lang="en-US" sz="2400" b="1" i="0" u="none" strike="noStrike" kern="1200" cap="none" spc="0" normalizeH="0" baseline="0" noProof="0" smtClean="0">
                <a:ln>
                  <a:noFill/>
                </a:ln>
                <a:solidFill>
                  <a:srgbClr val="242852"/>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2400" b="1" i="0" u="none" strike="noStrike" kern="1200" cap="none" spc="0" normalizeH="0" baseline="0" noProof="0">
              <a:ln>
                <a:noFill/>
              </a:ln>
              <a:solidFill>
                <a:srgbClr val="242852"/>
              </a:solidFill>
              <a:effectLst/>
              <a:uLnTx/>
              <a:uFillTx/>
              <a:latin typeface="Arial"/>
              <a:ea typeface="+mn-ea"/>
              <a:cs typeface="+mn-cs"/>
            </a:endParaRPr>
          </a:p>
        </p:txBody>
      </p:sp>
      <p:sp>
        <p:nvSpPr>
          <p:cNvPr id="9" name="Rectangle 3">
            <a:extLst>
              <a:ext uri="{FF2B5EF4-FFF2-40B4-BE49-F238E27FC236}">
                <a16:creationId xmlns:a16="http://schemas.microsoft.com/office/drawing/2014/main" id="{569BFCFF-EFC2-4B02-B038-F78A120E5F6C}"/>
              </a:ext>
            </a:extLst>
          </p:cNvPr>
          <p:cNvSpPr>
            <a:spLocks noGrp="1" noChangeArrowheads="1"/>
          </p:cNvSpPr>
          <p:nvPr>
            <p:ph sz="half" idx="1"/>
          </p:nvPr>
        </p:nvSpPr>
        <p:spPr>
          <a:xfrm>
            <a:off x="287383" y="1236324"/>
            <a:ext cx="8628248" cy="2329603"/>
          </a:xfrm>
          <a:solidFill>
            <a:schemeClr val="accent6">
              <a:lumMod val="20000"/>
              <a:lumOff val="80000"/>
            </a:schemeClr>
          </a:solidFill>
          <a:ln w="57150">
            <a:solidFill>
              <a:schemeClr val="tx1"/>
            </a:solidFill>
          </a:ln>
          <a:effectLst>
            <a:glow rad="101600">
              <a:srgbClr val="00B050">
                <a:alpha val="40000"/>
              </a:srgbClr>
            </a:glow>
          </a:effectLst>
        </p:spPr>
        <p:txBody>
          <a:bodyPr>
            <a:noAutofit/>
          </a:bodyPr>
          <a:lstStyle/>
          <a:p>
            <a:r>
              <a:rPr lang="en-US" sz="1400" i="1" dirty="0">
                <a:solidFill>
                  <a:srgbClr val="C00000"/>
                </a:solidFill>
              </a:rPr>
              <a:t>Our Mission:</a:t>
            </a:r>
          </a:p>
          <a:p>
            <a:pPr marL="171450" indent="-171450">
              <a:buFont typeface="Wingdings" panose="05000000000000000000" pitchFamily="2" charset="2"/>
              <a:buChar char="Ø"/>
            </a:pPr>
            <a:r>
              <a:rPr lang="en-US" sz="1400" b="0" dirty="0">
                <a:latin typeface="Franklin Gothic Medium" panose="020B0603020102020204" pitchFamily="34" charset="0"/>
              </a:rPr>
              <a:t>Provide all students and alumni the experiences, knowledge, skills and tools to make smart career decisions and to package and prepare themselves for their pursuits.</a:t>
            </a:r>
          </a:p>
          <a:p>
            <a:pPr marL="171450" indent="-171450">
              <a:buFont typeface="Wingdings" panose="05000000000000000000" pitchFamily="2" charset="2"/>
              <a:buChar char="Ø"/>
            </a:pPr>
            <a:r>
              <a:rPr lang="en-US" sz="1400" b="0" dirty="0">
                <a:latin typeface="Franklin Gothic Medium" panose="020B0603020102020204" pitchFamily="34" charset="0"/>
              </a:rPr>
              <a:t>Close the gap between what employers seek in graduates and what students / alumni are equipped with.</a:t>
            </a:r>
          </a:p>
          <a:p>
            <a:pPr marL="171450" indent="-171450">
              <a:buFont typeface="Wingdings" panose="05000000000000000000" pitchFamily="2" charset="2"/>
              <a:buChar char="Ø"/>
            </a:pPr>
            <a:r>
              <a:rPr lang="en-US" sz="1400" b="0" dirty="0">
                <a:latin typeface="Franklin Gothic Medium" panose="020B0603020102020204" pitchFamily="34" charset="0"/>
              </a:rPr>
              <a:t>Orchestrate university-wide connections to build the “best possible” career ready network.</a:t>
            </a:r>
          </a:p>
          <a:p>
            <a:pPr marL="171450" indent="-171450">
              <a:buFont typeface="Wingdings" panose="05000000000000000000" pitchFamily="2" charset="2"/>
              <a:buChar char="Ø"/>
            </a:pPr>
            <a:r>
              <a:rPr lang="en-US" sz="1400" b="0" dirty="0">
                <a:latin typeface="Franklin Gothic Medium" panose="020B0603020102020204" pitchFamily="34" charset="0"/>
              </a:rPr>
              <a:t>Build enduring career readiness capabilities – those that last beyond first destinations.</a:t>
            </a:r>
          </a:p>
          <a:p>
            <a:pPr marL="171450" indent="-171450">
              <a:buFont typeface="Wingdings" panose="05000000000000000000" pitchFamily="2" charset="2"/>
              <a:buChar char="Ø"/>
            </a:pPr>
            <a:r>
              <a:rPr lang="en-US" sz="1400" b="0" dirty="0">
                <a:latin typeface="Franklin Gothic Medium" panose="020B0603020102020204" pitchFamily="34" charset="0"/>
              </a:rPr>
              <a:t>Be a catalyst for alumni engagement – lifetime affiliation</a:t>
            </a:r>
            <a:r>
              <a:rPr lang="en-US" sz="1400" b="0" dirty="0"/>
              <a:t>.</a:t>
            </a:r>
          </a:p>
          <a:p>
            <a:endParaRPr lang="en-US" sz="1050" dirty="0">
              <a:solidFill>
                <a:schemeClr val="bg2">
                  <a:lumMod val="25000"/>
                </a:schemeClr>
              </a:solidFill>
            </a:endParaRPr>
          </a:p>
          <a:p>
            <a:endParaRPr lang="en-US" dirty="0"/>
          </a:p>
          <a:p>
            <a:endParaRPr lang="en-US" dirty="0"/>
          </a:p>
        </p:txBody>
      </p:sp>
      <p:pic>
        <p:nvPicPr>
          <p:cNvPr id="11" name="Picture 10">
            <a:extLst>
              <a:ext uri="{FF2B5EF4-FFF2-40B4-BE49-F238E27FC236}">
                <a16:creationId xmlns:a16="http://schemas.microsoft.com/office/drawing/2014/main" id="{327938E0-232F-424D-9DA9-E5E684760F5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7383" y="3978886"/>
            <a:ext cx="2683269" cy="2329603"/>
          </a:xfrm>
          <a:prstGeom prst="rect">
            <a:avLst/>
          </a:prstGeom>
        </p:spPr>
      </p:pic>
      <p:pic>
        <p:nvPicPr>
          <p:cNvPr id="12" name="Picture 11">
            <a:extLst>
              <a:ext uri="{FF2B5EF4-FFF2-40B4-BE49-F238E27FC236}">
                <a16:creationId xmlns:a16="http://schemas.microsoft.com/office/drawing/2014/main" id="{0B6E5BEA-E9C3-4C39-B647-82D79ADC3C2A}"/>
              </a:ext>
            </a:extLst>
          </p:cNvPr>
          <p:cNvPicPr>
            <a:picLocks noChangeAspect="1"/>
          </p:cNvPicPr>
          <p:nvPr/>
        </p:nvPicPr>
        <p:blipFill>
          <a:blip r:embed="rId4" cstate="email">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571592" y="3841722"/>
            <a:ext cx="2059830" cy="2763605"/>
          </a:xfrm>
          <a:prstGeom prst="rect">
            <a:avLst/>
          </a:prstGeom>
        </p:spPr>
      </p:pic>
      <p:pic>
        <p:nvPicPr>
          <p:cNvPr id="13" name="Picture 12">
            <a:extLst>
              <a:ext uri="{FF2B5EF4-FFF2-40B4-BE49-F238E27FC236}">
                <a16:creationId xmlns:a16="http://schemas.microsoft.com/office/drawing/2014/main" id="{43EB186B-B93E-423B-AEF2-168179332FD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232362" y="3978886"/>
            <a:ext cx="2683269" cy="2386741"/>
          </a:xfrm>
          <a:prstGeom prst="rect">
            <a:avLst/>
          </a:prstGeom>
        </p:spPr>
      </p:pic>
    </p:spTree>
    <p:extLst>
      <p:ext uri="{BB962C8B-B14F-4D97-AF65-F5344CB8AC3E}">
        <p14:creationId xmlns:p14="http://schemas.microsoft.com/office/powerpoint/2010/main" val="1991158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5F1FDE95-D69A-46E6-BFB8-2914765F91BA}"/>
              </a:ext>
            </a:extLst>
          </p:cNvPr>
          <p:cNvSpPr>
            <a:spLocks noGrp="1"/>
          </p:cNvSpPr>
          <p:nvPr>
            <p:ph idx="1"/>
          </p:nvPr>
        </p:nvSpPr>
        <p:spPr>
          <a:xfrm>
            <a:off x="335855" y="1416547"/>
            <a:ext cx="8540726" cy="5277551"/>
          </a:xfrm>
          <a:ln w="28575">
            <a:solidFill>
              <a:srgbClr val="002060"/>
            </a:solidFill>
          </a:ln>
        </p:spPr>
        <p:txBody>
          <a:bodyPr>
            <a:noAutofit/>
          </a:bodyPr>
          <a:lstStyle/>
          <a:p>
            <a:pPr marL="1655763" indent="-1655763" algn="l"/>
            <a:endParaRPr lang="en-US" sz="1400" b="1" dirty="0">
              <a:solidFill>
                <a:srgbClr val="C00000"/>
              </a:solidFill>
            </a:endParaRPr>
          </a:p>
          <a:p>
            <a:pPr marL="1655763" indent="-1655763" algn="l"/>
            <a:r>
              <a:rPr lang="en-US" sz="1200" b="1" dirty="0">
                <a:solidFill>
                  <a:srgbClr val="C00000"/>
                </a:solidFill>
              </a:rPr>
              <a:t>Behavioral Interview</a:t>
            </a:r>
            <a:r>
              <a:rPr lang="en-US" sz="1400" b="1" dirty="0">
                <a:solidFill>
                  <a:srgbClr val="C00000"/>
                </a:solidFill>
              </a:rPr>
              <a:t>:  </a:t>
            </a:r>
            <a:r>
              <a:rPr lang="en-US" sz="1200" b="0" dirty="0"/>
              <a:t>A job interview comprised of questions based on a person’s past performance in handling a specific situation or scenario, typically asked in the form of:  </a:t>
            </a:r>
            <a:r>
              <a:rPr lang="en-US" sz="1200" b="0" i="1" dirty="0">
                <a:solidFill>
                  <a:srgbClr val="0070C0"/>
                </a:solidFill>
              </a:rPr>
              <a:t>Tell me about a time when you…</a:t>
            </a:r>
            <a:endParaRPr lang="en-US" sz="1200" b="0" i="1" dirty="0"/>
          </a:p>
          <a:p>
            <a:pPr marL="1655763" indent="-50800" algn="l">
              <a:spcBef>
                <a:spcPts val="0"/>
              </a:spcBef>
            </a:pPr>
            <a:r>
              <a:rPr lang="en-US" sz="1200" b="0" i="1" dirty="0"/>
              <a:t>	</a:t>
            </a:r>
            <a:r>
              <a:rPr lang="en-US" sz="1200" b="0" dirty="0"/>
              <a:t>The answer must depict an event that the interviewee handled at a specific point in time.           </a:t>
            </a:r>
            <a:r>
              <a:rPr lang="en-US" sz="1200" dirty="0">
                <a:solidFill>
                  <a:srgbClr val="C00000"/>
                </a:solidFill>
              </a:rPr>
              <a:t>(See STAR METHOD)</a:t>
            </a:r>
          </a:p>
          <a:p>
            <a:pPr marL="1655763" indent="-1655763" algn="l"/>
            <a:r>
              <a:rPr lang="en-US" sz="1200" dirty="0">
                <a:solidFill>
                  <a:srgbClr val="C00000"/>
                </a:solidFill>
              </a:rPr>
              <a:t>Bi-Cultural:</a:t>
            </a:r>
            <a:r>
              <a:rPr lang="en-US" sz="1200" b="0" dirty="0">
                <a:solidFill>
                  <a:srgbClr val="C00000"/>
                </a:solidFill>
              </a:rPr>
              <a:t>  	</a:t>
            </a:r>
            <a:r>
              <a:rPr lang="en-US" sz="1200" b="0" dirty="0"/>
              <a:t>The ability to view, understand and accept events, practices and protocols through the perspectives of one’s original culture and a second culture in which one has been immersed.</a:t>
            </a:r>
          </a:p>
          <a:p>
            <a:pPr marL="1655763" indent="-1655763" algn="l"/>
            <a:r>
              <a:rPr lang="en-US" sz="1200" dirty="0">
                <a:solidFill>
                  <a:srgbClr val="C00000"/>
                </a:solidFill>
              </a:rPr>
              <a:t>Culture: </a:t>
            </a:r>
            <a:r>
              <a:rPr lang="en-US" sz="1200" b="0" dirty="0">
                <a:solidFill>
                  <a:srgbClr val="C00000"/>
                </a:solidFill>
              </a:rPr>
              <a:t> 	</a:t>
            </a:r>
            <a:r>
              <a:rPr lang="en-US" sz="1200" b="0" dirty="0"/>
              <a:t>How one thinks, acts, believes, and interacts, based on the society in which one was raised.</a:t>
            </a:r>
          </a:p>
          <a:p>
            <a:pPr marL="1655763" indent="-1655763" algn="l"/>
            <a:r>
              <a:rPr lang="en-US" sz="1200" dirty="0">
                <a:solidFill>
                  <a:srgbClr val="C00000"/>
                </a:solidFill>
              </a:rPr>
              <a:t>Fit:</a:t>
            </a:r>
            <a:r>
              <a:rPr lang="en-US" sz="1200" b="0" dirty="0">
                <a:solidFill>
                  <a:srgbClr val="C00000"/>
                </a:solidFill>
              </a:rPr>
              <a:t>  	</a:t>
            </a:r>
            <a:r>
              <a:rPr lang="en-US" sz="1200" b="0" dirty="0"/>
              <a:t>The ability for an individual to effectively connect and work with a team through knowledge, experience, likability and sharing of common work-related values, traits, behaviors and attitudes.</a:t>
            </a:r>
          </a:p>
          <a:p>
            <a:pPr marL="1655763" indent="-1655763" algn="l"/>
            <a:r>
              <a:rPr lang="en-US" sz="1200" dirty="0">
                <a:solidFill>
                  <a:srgbClr val="C00000"/>
                </a:solidFill>
              </a:rPr>
              <a:t>Green Card:  </a:t>
            </a:r>
            <a:r>
              <a:rPr lang="en-US" sz="1200" b="0" dirty="0">
                <a:solidFill>
                  <a:srgbClr val="C00000"/>
                </a:solidFill>
              </a:rPr>
              <a:t>	</a:t>
            </a:r>
            <a:r>
              <a:rPr lang="en-US" sz="1200" dirty="0">
                <a:solidFill>
                  <a:srgbClr val="C00000"/>
                </a:solidFill>
              </a:rPr>
              <a:t>See Permanent Resident</a:t>
            </a:r>
            <a:r>
              <a:rPr lang="en-US" sz="1200" b="0" dirty="0">
                <a:solidFill>
                  <a:srgbClr val="C00000"/>
                </a:solidFill>
              </a:rPr>
              <a:t>:  </a:t>
            </a:r>
            <a:r>
              <a:rPr lang="en-US" sz="1200" b="0" dirty="0"/>
              <a:t>Green Card Holders may plan to eventually attain US citizenship.</a:t>
            </a:r>
          </a:p>
          <a:p>
            <a:pPr marL="1655763" indent="-1655763" algn="l"/>
            <a:r>
              <a:rPr lang="en-US" sz="1200" dirty="0">
                <a:solidFill>
                  <a:srgbClr val="C00000"/>
                </a:solidFill>
              </a:rPr>
              <a:t>H1-B Visa</a:t>
            </a:r>
            <a:r>
              <a:rPr lang="en-US" sz="1200" b="0" dirty="0">
                <a:solidFill>
                  <a:srgbClr val="C00000"/>
                </a:solidFill>
              </a:rPr>
              <a:t>:   	</a:t>
            </a:r>
            <a:r>
              <a:rPr lang="en-US" sz="1200" b="0" dirty="0"/>
              <a:t>An employer-sponsored elective work visa for an international college graduate after OPT has ended, with a maximum term of 6 years.</a:t>
            </a:r>
            <a:endParaRPr lang="en-US" sz="1200" b="0" dirty="0">
              <a:solidFill>
                <a:srgbClr val="C00000"/>
              </a:solidFill>
            </a:endParaRPr>
          </a:p>
          <a:p>
            <a:pPr marL="1655763" indent="-1655763" algn="l"/>
            <a:r>
              <a:rPr lang="en-US" sz="1200" dirty="0">
                <a:solidFill>
                  <a:srgbClr val="C00000"/>
                </a:solidFill>
              </a:rPr>
              <a:t>Interviewee:  </a:t>
            </a:r>
            <a:r>
              <a:rPr lang="en-US" sz="1200" b="0" dirty="0">
                <a:solidFill>
                  <a:srgbClr val="C00000"/>
                </a:solidFill>
              </a:rPr>
              <a:t>	</a:t>
            </a:r>
            <a:r>
              <a:rPr lang="en-US" sz="1200" b="0" dirty="0"/>
              <a:t>A person who is interviewed and evaluated for their ability and interest to perform an available work position within an organization.</a:t>
            </a:r>
          </a:p>
          <a:p>
            <a:pPr marL="1655763" indent="-1655763" algn="l"/>
            <a:r>
              <a:rPr lang="en-US" sz="1200" dirty="0">
                <a:solidFill>
                  <a:srgbClr val="C00000"/>
                </a:solidFill>
              </a:rPr>
              <a:t>Interviewer:  </a:t>
            </a:r>
            <a:r>
              <a:rPr lang="en-US" sz="1200" b="0" dirty="0">
                <a:solidFill>
                  <a:srgbClr val="C00000"/>
                </a:solidFill>
              </a:rPr>
              <a:t>	</a:t>
            </a:r>
            <a:r>
              <a:rPr lang="en-US" sz="1200" b="0" dirty="0"/>
              <a:t>A person or group, often in authority, who conducts a job interview to determine someone’s qualifications and suitability for a specific job opening within an organization.</a:t>
            </a:r>
          </a:p>
          <a:p>
            <a:pPr marL="1655763" indent="-1655763" algn="l"/>
            <a:r>
              <a:rPr lang="en-US" sz="1200" dirty="0">
                <a:solidFill>
                  <a:srgbClr val="C00000"/>
                </a:solidFill>
              </a:rPr>
              <a:t>Likability:  </a:t>
            </a:r>
            <a:r>
              <a:rPr lang="en-US" sz="1200" b="0" dirty="0">
                <a:solidFill>
                  <a:srgbClr val="C00000"/>
                </a:solidFill>
              </a:rPr>
              <a:t>	</a:t>
            </a:r>
            <a:r>
              <a:rPr lang="en-US" sz="1200" b="0" dirty="0"/>
              <a:t>The extent by which people may take interest in and enjoy the company of another person.</a:t>
            </a:r>
          </a:p>
          <a:p>
            <a:pPr marL="1655763" indent="-1655763" algn="l"/>
            <a:r>
              <a:rPr lang="en-US" sz="1200" dirty="0">
                <a:solidFill>
                  <a:srgbClr val="C00000"/>
                </a:solidFill>
              </a:rPr>
              <a:t>LinkedIn:  </a:t>
            </a:r>
            <a:r>
              <a:rPr lang="en-US" sz="1200" b="0" dirty="0">
                <a:solidFill>
                  <a:srgbClr val="C00000"/>
                </a:solidFill>
              </a:rPr>
              <a:t>	</a:t>
            </a:r>
            <a:r>
              <a:rPr lang="en-US" sz="1200" b="0" dirty="0"/>
              <a:t>An online social media site that facilitates individuals to connect, maintain contact, and share photographs or articles of interest with people they know or have something in common.</a:t>
            </a:r>
          </a:p>
          <a:p>
            <a:pPr marL="1544638" indent="-1544638" algn="l"/>
            <a:endParaRPr lang="en-US" sz="1400" dirty="0"/>
          </a:p>
        </p:txBody>
      </p:sp>
      <p:pic>
        <p:nvPicPr>
          <p:cNvPr id="5" name="Picture 4">
            <a:extLst>
              <a:ext uri="{FF2B5EF4-FFF2-40B4-BE49-F238E27FC236}">
                <a16:creationId xmlns:a16="http://schemas.microsoft.com/office/drawing/2014/main" id="{C9ECB7F7-2794-43DF-9E3B-0AB8E24C10C0}"/>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5856" y="838067"/>
            <a:ext cx="2709267" cy="577042"/>
          </a:xfrm>
          <a:prstGeom prst="rect">
            <a:avLst/>
          </a:prstGeom>
        </p:spPr>
      </p:pic>
      <p:sp>
        <p:nvSpPr>
          <p:cNvPr id="6" name="TextBox 5">
            <a:extLst>
              <a:ext uri="{FF2B5EF4-FFF2-40B4-BE49-F238E27FC236}">
                <a16:creationId xmlns:a16="http://schemas.microsoft.com/office/drawing/2014/main" id="{A0D5796F-8CB4-4ABD-AD7B-D152FC5B879C}"/>
              </a:ext>
            </a:extLst>
          </p:cNvPr>
          <p:cNvSpPr txBox="1"/>
          <p:nvPr/>
        </p:nvSpPr>
        <p:spPr>
          <a:xfrm>
            <a:off x="2984738" y="750395"/>
            <a:ext cx="5891843" cy="707886"/>
          </a:xfrm>
          <a:prstGeom prst="rect">
            <a:avLst/>
          </a:prstGeom>
          <a:noFill/>
        </p:spPr>
        <p:txBody>
          <a:bodyPr wrap="square" rtlCol="0">
            <a:spAutoFit/>
          </a:bodyPr>
          <a:lstStyle/>
          <a:p>
            <a:r>
              <a:rPr lang="en-US" sz="4000" dirty="0">
                <a:solidFill>
                  <a:srgbClr val="002060"/>
                </a:solidFill>
              </a:rPr>
              <a:t> </a:t>
            </a:r>
            <a:r>
              <a:rPr lang="en-US" sz="2200" dirty="0">
                <a:solidFill>
                  <a:srgbClr val="C00000"/>
                </a:solidFill>
              </a:rPr>
              <a:t>Terms Used in This Presentation (1 of 2)</a:t>
            </a:r>
          </a:p>
        </p:txBody>
      </p:sp>
    </p:spTree>
    <p:extLst>
      <p:ext uri="{BB962C8B-B14F-4D97-AF65-F5344CB8AC3E}">
        <p14:creationId xmlns:p14="http://schemas.microsoft.com/office/powerpoint/2010/main" val="516393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5F1FDE95-D69A-46E6-BFB8-2914765F91BA}"/>
              </a:ext>
            </a:extLst>
          </p:cNvPr>
          <p:cNvSpPr>
            <a:spLocks noGrp="1"/>
          </p:cNvSpPr>
          <p:nvPr>
            <p:ph idx="1"/>
          </p:nvPr>
        </p:nvSpPr>
        <p:spPr>
          <a:xfrm>
            <a:off x="335855" y="1225640"/>
            <a:ext cx="8540726" cy="5467426"/>
          </a:xfrm>
          <a:ln w="28575">
            <a:solidFill>
              <a:srgbClr val="002060"/>
            </a:solidFill>
          </a:ln>
        </p:spPr>
        <p:txBody>
          <a:bodyPr>
            <a:noAutofit/>
          </a:bodyPr>
          <a:lstStyle/>
          <a:p>
            <a:pPr marL="2173288" indent="-2173288">
              <a:tabLst>
                <a:tab pos="3146425" algn="l"/>
              </a:tabLst>
            </a:pPr>
            <a:r>
              <a:rPr lang="en-US" sz="300" dirty="0">
                <a:solidFill>
                  <a:srgbClr val="C00000"/>
                </a:solidFill>
              </a:rPr>
              <a:t> </a:t>
            </a:r>
          </a:p>
          <a:p>
            <a:pPr marL="2173288" indent="-2173288">
              <a:tabLst>
                <a:tab pos="3146425" algn="l"/>
              </a:tabLst>
            </a:pPr>
            <a:r>
              <a:rPr lang="en-US" sz="1200" dirty="0">
                <a:solidFill>
                  <a:srgbClr val="C00000"/>
                </a:solidFill>
              </a:rPr>
              <a:t>Lottery:  </a:t>
            </a:r>
            <a:r>
              <a:rPr lang="en-US" sz="1200" b="0" dirty="0">
                <a:solidFill>
                  <a:srgbClr val="C00000"/>
                </a:solidFill>
              </a:rPr>
              <a:t>	</a:t>
            </a:r>
            <a:r>
              <a:rPr lang="en-US" sz="1100" b="0" dirty="0"/>
              <a:t>A US Government random process that allocates employer-sponsored requests for H1-B Sponsorship among OPT holders.  85,000 H1-B visas are awarded annually, with 65,000 granted to undergraduate and graduate degree holders and an additional 20,000 awarded only to Masters and PhD graduates.  Because STEM graduates can extend OPT status for up to 3 years, they may have up to 3 chances to be selected for H1-B status (once each year) while working on OPT status.</a:t>
            </a:r>
          </a:p>
          <a:p>
            <a:pPr defTabSz="2170113"/>
            <a:r>
              <a:rPr lang="en-US" sz="1200" dirty="0">
                <a:solidFill>
                  <a:srgbClr val="C00000"/>
                </a:solidFill>
              </a:rPr>
              <a:t>ONE HOP	</a:t>
            </a:r>
            <a:r>
              <a:rPr lang="en-US" sz="1200" b="0" dirty="0"/>
              <a:t>A Johns Hopkins Mentoring Program for students to connect with alumni for career advice.</a:t>
            </a:r>
          </a:p>
          <a:p>
            <a:pPr defTabSz="2170113"/>
            <a:r>
              <a:rPr lang="en-US" sz="1200" dirty="0">
                <a:solidFill>
                  <a:srgbClr val="C00000"/>
                </a:solidFill>
              </a:rPr>
              <a:t>OPT</a:t>
            </a:r>
            <a:r>
              <a:rPr lang="en-US" sz="1200" b="0" dirty="0">
                <a:solidFill>
                  <a:srgbClr val="C00000"/>
                </a:solidFill>
              </a:rPr>
              <a:t>	</a:t>
            </a:r>
            <a:r>
              <a:rPr lang="en-US" sz="1100" b="0" dirty="0"/>
              <a:t>The first temporary US work visa status, applied for by international students through the Office of </a:t>
            </a:r>
            <a:r>
              <a:rPr lang="en-US" sz="1100" dirty="0">
                <a:solidFill>
                  <a:srgbClr val="C00000"/>
                </a:solidFill>
              </a:rPr>
              <a:t>(Optional Practical Training):</a:t>
            </a:r>
            <a:r>
              <a:rPr lang="en-US" sz="1100" dirty="0"/>
              <a:t>     </a:t>
            </a:r>
            <a:r>
              <a:rPr lang="en-US" sz="1100" b="0" dirty="0"/>
              <a:t>	International Services (OIS) in the last months before graduation. Generally valid for 1year, it is valid 	for up to 3 years for STEM major graduates. The work must relate to the graduate’s field of study.</a:t>
            </a:r>
            <a:endParaRPr lang="en-US" sz="1200" b="0" dirty="0">
              <a:solidFill>
                <a:srgbClr val="C00000"/>
              </a:solidFill>
            </a:endParaRPr>
          </a:p>
          <a:p>
            <a:pPr marL="2173288" indent="-2173288">
              <a:spcAft>
                <a:spcPts val="0"/>
              </a:spcAft>
              <a:tabLst>
                <a:tab pos="3146425" algn="l"/>
              </a:tabLst>
            </a:pPr>
            <a:r>
              <a:rPr lang="en-US" sz="1200" dirty="0">
                <a:solidFill>
                  <a:srgbClr val="C00000"/>
                </a:solidFill>
              </a:rPr>
              <a:t>Permanent Resident /</a:t>
            </a:r>
            <a:r>
              <a:rPr lang="en-US" sz="1200" b="0" dirty="0">
                <a:solidFill>
                  <a:srgbClr val="C00000"/>
                </a:solidFill>
              </a:rPr>
              <a:t>	</a:t>
            </a:r>
            <a:r>
              <a:rPr lang="en-US" sz="1100" b="0" dirty="0"/>
              <a:t>Work Visa Status secured by an employer sponsor prior to expiration of the H1-B Vis</a:t>
            </a:r>
            <a:r>
              <a:rPr lang="en-US" sz="1200" b="0" dirty="0"/>
              <a:t>a; </a:t>
            </a:r>
            <a:endParaRPr lang="en-US" sz="1200" b="0" dirty="0">
              <a:solidFill>
                <a:srgbClr val="C00000"/>
              </a:solidFill>
            </a:endParaRPr>
          </a:p>
          <a:p>
            <a:pPr marL="2173288" indent="-2173288">
              <a:spcBef>
                <a:spcPts val="0"/>
              </a:spcBef>
              <a:tabLst>
                <a:tab pos="3146425" algn="l"/>
              </a:tabLst>
            </a:pPr>
            <a:r>
              <a:rPr lang="en-US" sz="1200" dirty="0">
                <a:solidFill>
                  <a:srgbClr val="C00000"/>
                </a:solidFill>
              </a:rPr>
              <a:t>Green Card:  </a:t>
            </a:r>
            <a:r>
              <a:rPr lang="en-US" sz="1200" b="0" dirty="0">
                <a:solidFill>
                  <a:srgbClr val="C00000"/>
                </a:solidFill>
              </a:rPr>
              <a:t>	</a:t>
            </a:r>
            <a:r>
              <a:rPr lang="en-US" sz="1100" b="0" dirty="0"/>
              <a:t>Permanent Residents are issued a “Green Card;” many eventually seek to become US Citizens.  It can cost over $10,000 for an employer working through an immigration attorney; the employer may also need to document an inability to find a suitable US citizen for the work.</a:t>
            </a:r>
          </a:p>
          <a:p>
            <a:pPr marL="2173288" indent="-2173288">
              <a:tabLst>
                <a:tab pos="3146425" algn="l"/>
              </a:tabLst>
            </a:pPr>
            <a:r>
              <a:rPr lang="en-US" sz="1200" dirty="0">
                <a:solidFill>
                  <a:srgbClr val="C00000"/>
                </a:solidFill>
              </a:rPr>
              <a:t>Plan A, Plan B, Plan C, etc.:  </a:t>
            </a:r>
            <a:r>
              <a:rPr lang="en-US" sz="1200" b="0" dirty="0">
                <a:solidFill>
                  <a:srgbClr val="C00000"/>
                </a:solidFill>
              </a:rPr>
              <a:t>	</a:t>
            </a:r>
            <a:r>
              <a:rPr lang="en-US" sz="1100" b="0" dirty="0"/>
              <a:t>Alternative plans, in this case, applied to employment possibilities to increase opportunities to remain in or to eventually return to the United States for work.</a:t>
            </a:r>
          </a:p>
          <a:p>
            <a:pPr marL="2173288" indent="-2173288"/>
            <a:r>
              <a:rPr lang="en-US" sz="1200" dirty="0">
                <a:solidFill>
                  <a:srgbClr val="C00000"/>
                </a:solidFill>
              </a:rPr>
              <a:t>Networking:  </a:t>
            </a:r>
            <a:r>
              <a:rPr lang="en-US" sz="1200" b="0" dirty="0">
                <a:solidFill>
                  <a:srgbClr val="C00000"/>
                </a:solidFill>
              </a:rPr>
              <a:t>	</a:t>
            </a:r>
            <a:r>
              <a:rPr lang="en-US" sz="1100" b="0" dirty="0"/>
              <a:t>The practice of connecting with other people with whom one has something in common or a shared interest, often accomplished through third-party referrals, direct outreach, or social media sites such as LinkedIn, One Hop, etc.</a:t>
            </a:r>
          </a:p>
          <a:p>
            <a:pPr marL="2173288" indent="-2173288"/>
            <a:r>
              <a:rPr lang="en-US" sz="1200" dirty="0">
                <a:solidFill>
                  <a:srgbClr val="C00000"/>
                </a:solidFill>
              </a:rPr>
              <a:t>Passion</a:t>
            </a:r>
            <a:r>
              <a:rPr lang="en-US" sz="1200" b="0" dirty="0">
                <a:solidFill>
                  <a:srgbClr val="C00000"/>
                </a:solidFill>
              </a:rPr>
              <a:t>:  	</a:t>
            </a:r>
            <a:r>
              <a:rPr lang="en-US" sz="1100" b="0" dirty="0"/>
              <a:t>Extreme pleasure or liking for an activity, an item, a place, a belief, or a practice.</a:t>
            </a:r>
          </a:p>
          <a:p>
            <a:pPr marL="2173288" indent="-2173288"/>
            <a:r>
              <a:rPr lang="en-US" sz="1200" dirty="0">
                <a:solidFill>
                  <a:srgbClr val="C00000"/>
                </a:solidFill>
              </a:rPr>
              <a:t>STAR Method:</a:t>
            </a:r>
            <a:r>
              <a:rPr lang="en-US" sz="1200" b="0" dirty="0"/>
              <a:t>	</a:t>
            </a:r>
            <a:r>
              <a:rPr lang="en-US" sz="1100" b="0" dirty="0"/>
              <a:t>A method for answering Behavioral Interview questions </a:t>
            </a:r>
            <a:r>
              <a:rPr lang="en-US" sz="1100" b="0" dirty="0">
                <a:solidFill>
                  <a:srgbClr val="C00000"/>
                </a:solidFill>
              </a:rPr>
              <a:t>(see above) </a:t>
            </a:r>
            <a:r>
              <a:rPr lang="en-US" sz="1100" b="0" dirty="0"/>
              <a:t>based</a:t>
            </a:r>
            <a:r>
              <a:rPr lang="en-US" sz="1100" b="0" dirty="0">
                <a:solidFill>
                  <a:srgbClr val="C00000"/>
                </a:solidFill>
              </a:rPr>
              <a:t> </a:t>
            </a:r>
            <a:r>
              <a:rPr lang="en-US" sz="1100" b="0" dirty="0"/>
              <a:t>on a specific experience or scenario in which the interviewee describes a </a:t>
            </a:r>
            <a:r>
              <a:rPr lang="en-US" sz="1400" dirty="0">
                <a:solidFill>
                  <a:srgbClr val="C00000"/>
                </a:solidFill>
              </a:rPr>
              <a:t>S</a:t>
            </a:r>
            <a:r>
              <a:rPr lang="en-US" sz="1100" b="0" dirty="0"/>
              <a:t>ITUATION faced, the </a:t>
            </a:r>
            <a:r>
              <a:rPr lang="en-US" sz="1400" dirty="0">
                <a:solidFill>
                  <a:srgbClr val="C00000"/>
                </a:solidFill>
              </a:rPr>
              <a:t>T</a:t>
            </a:r>
            <a:r>
              <a:rPr lang="en-US" sz="1100" b="0" dirty="0"/>
              <a:t>ASK needed to resolve the situation, </a:t>
            </a:r>
            <a:r>
              <a:rPr lang="en-US" sz="1400" dirty="0">
                <a:solidFill>
                  <a:srgbClr val="C00000"/>
                </a:solidFill>
              </a:rPr>
              <a:t>A</a:t>
            </a:r>
            <a:r>
              <a:rPr lang="en-US" sz="1100" b="0" dirty="0"/>
              <a:t>CTIONS taken to resolve the situation, and the end </a:t>
            </a:r>
            <a:r>
              <a:rPr lang="en-US" sz="1400" dirty="0">
                <a:solidFill>
                  <a:srgbClr val="C00000"/>
                </a:solidFill>
              </a:rPr>
              <a:t>R</a:t>
            </a:r>
            <a:r>
              <a:rPr lang="en-US" sz="1100" b="0" dirty="0"/>
              <a:t>ESULT.</a:t>
            </a:r>
          </a:p>
          <a:p>
            <a:pPr marL="2173288" indent="-2173288"/>
            <a:r>
              <a:rPr lang="en-US" sz="1200" dirty="0">
                <a:solidFill>
                  <a:srgbClr val="C00000"/>
                </a:solidFill>
              </a:rPr>
              <a:t>STEM:   </a:t>
            </a:r>
            <a:r>
              <a:rPr lang="en-US" sz="1200" b="0" dirty="0">
                <a:solidFill>
                  <a:srgbClr val="C00000"/>
                </a:solidFill>
              </a:rPr>
              <a:t>	</a:t>
            </a:r>
            <a:r>
              <a:rPr lang="en-US" sz="1100" dirty="0"/>
              <a:t>Science, Technology,  Engineering,  Mathematics  </a:t>
            </a:r>
            <a:r>
              <a:rPr lang="en-US" sz="1100" b="0" dirty="0"/>
              <a:t>as applied to a field of study or work setting.</a:t>
            </a:r>
          </a:p>
          <a:p>
            <a:pPr marL="1544638" indent="-1544638" algn="l"/>
            <a:endParaRPr lang="en-US" sz="1400" dirty="0"/>
          </a:p>
        </p:txBody>
      </p:sp>
      <p:pic>
        <p:nvPicPr>
          <p:cNvPr id="5" name="Picture 4">
            <a:extLst>
              <a:ext uri="{FF2B5EF4-FFF2-40B4-BE49-F238E27FC236}">
                <a16:creationId xmlns:a16="http://schemas.microsoft.com/office/drawing/2014/main" id="{C9ECB7F7-2794-43DF-9E3B-0AB8E24C10C0}"/>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5855" y="638251"/>
            <a:ext cx="2709267" cy="577042"/>
          </a:xfrm>
          <a:prstGeom prst="rect">
            <a:avLst/>
          </a:prstGeom>
        </p:spPr>
      </p:pic>
      <p:sp>
        <p:nvSpPr>
          <p:cNvPr id="6" name="TextBox 5">
            <a:extLst>
              <a:ext uri="{FF2B5EF4-FFF2-40B4-BE49-F238E27FC236}">
                <a16:creationId xmlns:a16="http://schemas.microsoft.com/office/drawing/2014/main" id="{A0D5796F-8CB4-4ABD-AD7B-D152FC5B879C}"/>
              </a:ext>
            </a:extLst>
          </p:cNvPr>
          <p:cNvSpPr txBox="1"/>
          <p:nvPr/>
        </p:nvSpPr>
        <p:spPr>
          <a:xfrm>
            <a:off x="2984738" y="638251"/>
            <a:ext cx="5891843" cy="707886"/>
          </a:xfrm>
          <a:prstGeom prst="rect">
            <a:avLst/>
          </a:prstGeom>
          <a:noFill/>
        </p:spPr>
        <p:txBody>
          <a:bodyPr wrap="square" rtlCol="0">
            <a:spAutoFit/>
          </a:bodyPr>
          <a:lstStyle/>
          <a:p>
            <a:r>
              <a:rPr lang="en-US" sz="4000" dirty="0">
                <a:solidFill>
                  <a:srgbClr val="002060"/>
                </a:solidFill>
              </a:rPr>
              <a:t> </a:t>
            </a:r>
            <a:r>
              <a:rPr lang="en-US" sz="2200" dirty="0">
                <a:solidFill>
                  <a:srgbClr val="C00000"/>
                </a:solidFill>
              </a:rPr>
              <a:t>Terms Used in This Presentation (2 of 2</a:t>
            </a:r>
            <a:r>
              <a:rPr lang="en-US" sz="2400" dirty="0">
                <a:solidFill>
                  <a:srgbClr val="C00000"/>
                </a:solidFill>
              </a:rPr>
              <a:t>)</a:t>
            </a:r>
          </a:p>
        </p:txBody>
      </p:sp>
    </p:spTree>
    <p:extLst>
      <p:ext uri="{BB962C8B-B14F-4D97-AF65-F5344CB8AC3E}">
        <p14:creationId xmlns:p14="http://schemas.microsoft.com/office/powerpoint/2010/main" val="4099505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13" y="1104899"/>
            <a:ext cx="8699619" cy="5600383"/>
          </a:xfrm>
        </p:spPr>
        <p:txBody>
          <a:bodyPr>
            <a:normAutofit fontScale="25000" lnSpcReduction="20000"/>
          </a:bodyPr>
          <a:lstStyle/>
          <a:p>
            <a:pPr algn="ctr">
              <a:lnSpc>
                <a:spcPct val="100000"/>
              </a:lnSpc>
              <a:spcBef>
                <a:spcPts val="0"/>
              </a:spcBef>
            </a:pPr>
            <a:endParaRPr lang="en-US" sz="3200" dirty="0"/>
          </a:p>
          <a:p>
            <a:pPr marL="4457700"/>
            <a:endParaRPr lang="en-US" sz="3400" dirty="0"/>
          </a:p>
          <a:p>
            <a:pPr marL="4457700" algn="just"/>
            <a:r>
              <a:rPr lang="en-US" sz="3200" dirty="0"/>
              <a:t>  </a:t>
            </a:r>
          </a:p>
          <a:p>
            <a:pPr marL="4457700" algn="just"/>
            <a:r>
              <a:rPr lang="en-US" sz="5600" dirty="0"/>
              <a:t>You may feel uncertain or overwhelmed when starting your US-based job search. The process ramps up quickly in September, so you must prepare early.</a:t>
            </a:r>
          </a:p>
          <a:p>
            <a:pPr marL="4457700" algn="just"/>
            <a:r>
              <a:rPr lang="en-US" sz="3600" dirty="0"/>
              <a:t> </a:t>
            </a:r>
          </a:p>
          <a:p>
            <a:pPr marL="4457700"/>
            <a:r>
              <a:rPr lang="en-US" sz="5600" dirty="0"/>
              <a:t>Your Life Design Educator is aware of these challenges and will help to prepare you.</a:t>
            </a:r>
          </a:p>
          <a:p>
            <a:pPr marL="4457700"/>
            <a:r>
              <a:rPr lang="en-US" sz="3600" dirty="0"/>
              <a:t>  </a:t>
            </a:r>
          </a:p>
          <a:p>
            <a:pPr marL="4457700" algn="just"/>
            <a:r>
              <a:rPr lang="en-US" sz="5600" dirty="0"/>
              <a:t>Try to overcome cultural barriers that may impede sharing your career goals and job search issues.</a:t>
            </a:r>
          </a:p>
          <a:p>
            <a:endParaRPr lang="en-US" sz="1600" dirty="0"/>
          </a:p>
          <a:p>
            <a:endParaRPr lang="en-US" sz="1600" dirty="0"/>
          </a:p>
          <a:p>
            <a:endParaRPr lang="en-US" sz="1600" dirty="0"/>
          </a:p>
          <a:p>
            <a:endParaRPr lang="en-US" sz="1600" dirty="0"/>
          </a:p>
          <a:p>
            <a:endParaRPr lang="en-US" sz="3200" dirty="0"/>
          </a:p>
          <a:p>
            <a:endParaRPr lang="en-US" sz="3200" dirty="0"/>
          </a:p>
          <a:p>
            <a:endParaRPr lang="en-US" sz="4900" dirty="0">
              <a:solidFill>
                <a:schemeClr val="accent2">
                  <a:lumMod val="75000"/>
                </a:schemeClr>
              </a:solidFill>
            </a:endParaRPr>
          </a:p>
          <a:p>
            <a:pPr>
              <a:spcBef>
                <a:spcPts val="1200"/>
              </a:spcBef>
              <a:spcAft>
                <a:spcPts val="0"/>
              </a:spcAft>
            </a:pPr>
            <a:r>
              <a:rPr lang="en-US" sz="5500" dirty="0">
                <a:solidFill>
                  <a:srgbClr val="00B050"/>
                </a:solidFill>
              </a:rPr>
              <a:t>Who are you?</a:t>
            </a:r>
          </a:p>
          <a:p>
            <a:pPr>
              <a:spcBef>
                <a:spcPts val="1200"/>
              </a:spcBef>
              <a:spcAft>
                <a:spcPts val="0"/>
              </a:spcAft>
            </a:pPr>
            <a:r>
              <a:rPr lang="en-US" sz="5500" dirty="0">
                <a:solidFill>
                  <a:srgbClr val="00B050"/>
                </a:solidFill>
              </a:rPr>
              <a:t>Why did you come to study in the US?  </a:t>
            </a:r>
          </a:p>
          <a:p>
            <a:pPr>
              <a:spcBef>
                <a:spcPts val="1200"/>
              </a:spcBef>
              <a:spcAft>
                <a:spcPts val="0"/>
              </a:spcAft>
            </a:pPr>
            <a:r>
              <a:rPr lang="en-US" sz="5500" dirty="0">
                <a:solidFill>
                  <a:srgbClr val="00B050"/>
                </a:solidFill>
              </a:rPr>
              <a:t>How has your culture influenced you?                                                                           </a:t>
            </a:r>
          </a:p>
          <a:p>
            <a:pPr>
              <a:spcBef>
                <a:spcPts val="1200"/>
              </a:spcBef>
              <a:spcAft>
                <a:spcPts val="0"/>
              </a:spcAft>
            </a:pPr>
            <a:r>
              <a:rPr lang="en-US" sz="5500" dirty="0">
                <a:solidFill>
                  <a:srgbClr val="00B050"/>
                </a:solidFill>
              </a:rPr>
              <a:t>What strengths &amp; weaknesses do you bring to your graduate study?</a:t>
            </a: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5</a:t>
            </a:fld>
            <a:endParaRPr lang="en-US" dirty="0">
              <a:solidFill>
                <a:srgbClr val="242852"/>
              </a:solidFill>
            </a:endParaRPr>
          </a:p>
        </p:txBody>
      </p:sp>
      <p:sp>
        <p:nvSpPr>
          <p:cNvPr id="6" name="Title 5">
            <a:extLst>
              <a:ext uri="{FF2B5EF4-FFF2-40B4-BE49-F238E27FC236}">
                <a16:creationId xmlns:a16="http://schemas.microsoft.com/office/drawing/2014/main" id="{C3B3FCF5-73DF-4C1C-9AD5-8A9E2997217F}"/>
              </a:ext>
            </a:extLst>
          </p:cNvPr>
          <p:cNvSpPr>
            <a:spLocks noGrp="1"/>
          </p:cNvSpPr>
          <p:nvPr>
            <p:ph type="title"/>
          </p:nvPr>
        </p:nvSpPr>
        <p:spPr>
          <a:xfrm>
            <a:off x="457200" y="152717"/>
            <a:ext cx="5791200" cy="698183"/>
          </a:xfrm>
        </p:spPr>
        <p:txBody>
          <a:bodyPr>
            <a:normAutofit fontScale="90000"/>
          </a:bodyPr>
          <a:lstStyle/>
          <a:p>
            <a:r>
              <a:rPr lang="en-US" sz="2000" b="1" dirty="0"/>
              <a:t>JOHNS HOPKINS Life design lab</a:t>
            </a:r>
            <a:br>
              <a:rPr lang="en-US" sz="2000" b="1" dirty="0"/>
            </a:br>
            <a:r>
              <a:rPr lang="en-US" sz="2000" b="1" dirty="0"/>
              <a:t>ENGINEERING GRADUATE STUDENTS</a:t>
            </a:r>
            <a:endParaRPr lang="en-US" dirty="0"/>
          </a:p>
        </p:txBody>
      </p:sp>
      <p:pic>
        <p:nvPicPr>
          <p:cNvPr id="13" name="Picture 12">
            <a:extLst>
              <a:ext uri="{FF2B5EF4-FFF2-40B4-BE49-F238E27FC236}">
                <a16:creationId xmlns:a16="http://schemas.microsoft.com/office/drawing/2014/main" id="{FC89A699-6701-460C-A3EA-60E4426A998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07038" y="1553492"/>
            <a:ext cx="3001730" cy="3001730"/>
          </a:xfrm>
          <a:prstGeom prst="rect">
            <a:avLst/>
          </a:prstGeom>
        </p:spPr>
      </p:pic>
      <p:pic>
        <p:nvPicPr>
          <p:cNvPr id="12" name="Picture 11">
            <a:extLst>
              <a:ext uri="{FF2B5EF4-FFF2-40B4-BE49-F238E27FC236}">
                <a16:creationId xmlns:a16="http://schemas.microsoft.com/office/drawing/2014/main" id="{95240E20-A77D-4A92-95D1-D66744CFF57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104899"/>
            <a:ext cx="4904336" cy="3757745"/>
          </a:xfrm>
          <a:prstGeom prst="rect">
            <a:avLst/>
          </a:prstGeom>
        </p:spPr>
      </p:pic>
      <p:sp>
        <p:nvSpPr>
          <p:cNvPr id="14" name="Trapezoid 13">
            <a:extLst>
              <a:ext uri="{FF2B5EF4-FFF2-40B4-BE49-F238E27FC236}">
                <a16:creationId xmlns:a16="http://schemas.microsoft.com/office/drawing/2014/main" id="{0B602B6C-9CAA-4F4F-8874-FF6B7E58D41B}"/>
              </a:ext>
            </a:extLst>
          </p:cNvPr>
          <p:cNvSpPr/>
          <p:nvPr/>
        </p:nvSpPr>
        <p:spPr>
          <a:xfrm>
            <a:off x="163468" y="4270759"/>
            <a:ext cx="8863087" cy="838136"/>
          </a:xfrm>
          <a:prstGeom prst="trapezoid">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C0D1CFD-15CC-47C6-8AE4-F538629DA1AE}"/>
              </a:ext>
            </a:extLst>
          </p:cNvPr>
          <p:cNvSpPr txBox="1"/>
          <p:nvPr/>
        </p:nvSpPr>
        <p:spPr>
          <a:xfrm>
            <a:off x="362309" y="4555222"/>
            <a:ext cx="8618223" cy="400110"/>
          </a:xfrm>
          <a:prstGeom prst="rect">
            <a:avLst/>
          </a:prstGeom>
          <a:noFill/>
          <a:scene3d>
            <a:camera prst="perspectiveRelaxedModerately"/>
            <a:lightRig rig="threePt" dir="t"/>
          </a:scene3d>
        </p:spPr>
        <p:txBody>
          <a:bodyPr wrap="square" rtlCol="0">
            <a:spAutoFit/>
          </a:bodyPr>
          <a:lstStyle/>
          <a:p>
            <a:r>
              <a:rPr lang="en-US" sz="2000" b="1" dirty="0">
                <a:solidFill>
                  <a:srgbClr val="C00000"/>
                </a:solidFill>
              </a:rPr>
              <a:t>You’ll want to learn to tell your story and start interacting with people.</a:t>
            </a:r>
          </a:p>
        </p:txBody>
      </p:sp>
    </p:spTree>
    <p:extLst>
      <p:ext uri="{BB962C8B-B14F-4D97-AF65-F5344CB8AC3E}">
        <p14:creationId xmlns:p14="http://schemas.microsoft.com/office/powerpoint/2010/main" val="340108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5" end="15"/>
                                            </p:txEl>
                                          </p:spTgt>
                                        </p:tgtEl>
                                        <p:attrNameLst>
                                          <p:attrName>style.visibility</p:attrName>
                                        </p:attrNameLst>
                                      </p:cBhvr>
                                      <p:to>
                                        <p:strVal val="visible"/>
                                      </p:to>
                                    </p:set>
                                    <p:animEffect transition="in" filter="fade">
                                      <p:cBhvr>
                                        <p:cTn id="7" dur="1000"/>
                                        <p:tgtEl>
                                          <p:spTgt spid="3">
                                            <p:txEl>
                                              <p:pRg st="15" end="15"/>
                                            </p:txEl>
                                          </p:spTgt>
                                        </p:tgtEl>
                                      </p:cBhvr>
                                    </p:animEffect>
                                    <p:anim calcmode="lin" valueType="num">
                                      <p:cBhvr>
                                        <p:cTn id="8"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6" end="16"/>
                                            </p:txEl>
                                          </p:spTgt>
                                        </p:tgtEl>
                                        <p:attrNameLst>
                                          <p:attrName>style.visibility</p:attrName>
                                        </p:attrNameLst>
                                      </p:cBhvr>
                                      <p:to>
                                        <p:strVal val="visible"/>
                                      </p:to>
                                    </p:set>
                                    <p:animEffect transition="in" filter="fade">
                                      <p:cBhvr>
                                        <p:cTn id="14" dur="1000"/>
                                        <p:tgtEl>
                                          <p:spTgt spid="3">
                                            <p:txEl>
                                              <p:pRg st="16" end="16"/>
                                            </p:txEl>
                                          </p:spTgt>
                                        </p:tgtEl>
                                      </p:cBhvr>
                                    </p:animEffect>
                                    <p:anim calcmode="lin" valueType="num">
                                      <p:cBhvr>
                                        <p:cTn id="15"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7" end="17"/>
                                            </p:txEl>
                                          </p:spTgt>
                                        </p:tgtEl>
                                        <p:attrNameLst>
                                          <p:attrName>style.visibility</p:attrName>
                                        </p:attrNameLst>
                                      </p:cBhvr>
                                      <p:to>
                                        <p:strVal val="visible"/>
                                      </p:to>
                                    </p:set>
                                    <p:animEffect transition="in" filter="fade">
                                      <p:cBhvr>
                                        <p:cTn id="21" dur="1000"/>
                                        <p:tgtEl>
                                          <p:spTgt spid="3">
                                            <p:txEl>
                                              <p:pRg st="17" end="17"/>
                                            </p:txEl>
                                          </p:spTgt>
                                        </p:tgtEl>
                                      </p:cBhvr>
                                    </p:animEffect>
                                    <p:anim calcmode="lin" valueType="num">
                                      <p:cBhvr>
                                        <p:cTn id="22"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8" end="18"/>
                                            </p:txEl>
                                          </p:spTgt>
                                        </p:tgtEl>
                                        <p:attrNameLst>
                                          <p:attrName>style.visibility</p:attrName>
                                        </p:attrNameLst>
                                      </p:cBhvr>
                                      <p:to>
                                        <p:strVal val="visible"/>
                                      </p:to>
                                    </p:set>
                                    <p:animEffect transition="in" filter="fade">
                                      <p:cBhvr>
                                        <p:cTn id="28" dur="1000"/>
                                        <p:tgtEl>
                                          <p:spTgt spid="3">
                                            <p:txEl>
                                              <p:pRg st="18" end="18"/>
                                            </p:txEl>
                                          </p:spTgt>
                                        </p:tgtEl>
                                      </p:cBhvr>
                                    </p:animEffect>
                                    <p:anim calcmode="lin" valueType="num">
                                      <p:cBhvr>
                                        <p:cTn id="29"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13" y="411061"/>
            <a:ext cx="8699619" cy="6191075"/>
          </a:xfrm>
        </p:spPr>
        <p:txBody>
          <a:bodyPr>
            <a:normAutofit fontScale="47500" lnSpcReduction="20000"/>
          </a:bodyPr>
          <a:lstStyle/>
          <a:p>
            <a:pPr marL="4635500" indent="-342900" algn="ctr">
              <a:buFont typeface="Arial" panose="020B0604020202020204" pitchFamily="34" charset="0"/>
              <a:buChar char="•"/>
            </a:pPr>
            <a:endParaRPr lang="en-US" b="0" dirty="0"/>
          </a:p>
          <a:p>
            <a:pPr marL="4635500" indent="-342900">
              <a:buFont typeface="Arial" panose="020B0604020202020204" pitchFamily="34" charset="0"/>
              <a:buChar char="•"/>
            </a:pPr>
            <a:endParaRPr lang="en-US" b="0" dirty="0"/>
          </a:p>
          <a:p>
            <a:pPr marL="4635500" indent="-342900">
              <a:buFont typeface="Arial" panose="020B0604020202020204" pitchFamily="34" charset="0"/>
              <a:buChar char="•"/>
            </a:pPr>
            <a:endParaRPr lang="en-US" b="0" dirty="0"/>
          </a:p>
          <a:p>
            <a:pPr marL="4292600"/>
            <a:endParaRPr lang="en-US" b="0" dirty="0"/>
          </a:p>
          <a:p>
            <a:pPr marL="4292600"/>
            <a:endParaRPr lang="en-US" b="0" dirty="0"/>
          </a:p>
          <a:p>
            <a:pPr marL="4292600"/>
            <a:endParaRPr lang="en-US" b="0" dirty="0"/>
          </a:p>
          <a:p>
            <a:pPr marL="4292600"/>
            <a:endParaRPr lang="en-US" b="0" dirty="0"/>
          </a:p>
          <a:p>
            <a:pPr marL="4292600"/>
            <a:endParaRPr lang="en-US" b="0" dirty="0"/>
          </a:p>
          <a:p>
            <a:pPr marL="4292600"/>
            <a:endParaRPr lang="en-US" b="0" dirty="0"/>
          </a:p>
          <a:p>
            <a:pPr marL="4292600"/>
            <a:endParaRPr lang="en-US" b="0" dirty="0"/>
          </a:p>
          <a:p>
            <a:pPr marL="4292600"/>
            <a:endParaRPr lang="en-US" b="0" dirty="0"/>
          </a:p>
          <a:p>
            <a:pPr marL="4292600"/>
            <a:endParaRPr lang="en-US" b="0" dirty="0"/>
          </a:p>
          <a:p>
            <a:pPr marL="4292600"/>
            <a:endParaRPr lang="en-US" b="0" dirty="0"/>
          </a:p>
          <a:p>
            <a:pPr marL="4292600"/>
            <a:endParaRPr lang="en-US" b="0" dirty="0"/>
          </a:p>
          <a:p>
            <a:pPr marL="231775"/>
            <a:endParaRPr lang="en-US" b="0" dirty="0"/>
          </a:p>
          <a:p>
            <a:pPr marL="511175" indent="-395288" algn="just">
              <a:buFont typeface="Arial" panose="020B0604020202020204" pitchFamily="34" charset="0"/>
              <a:buChar char="•"/>
            </a:pPr>
            <a:endParaRPr lang="en-US" b="0" dirty="0"/>
          </a:p>
          <a:p>
            <a:pPr marL="511175" indent="-395288" algn="just">
              <a:buFont typeface="Arial" panose="020B0604020202020204" pitchFamily="34" charset="0"/>
              <a:buChar char="•"/>
            </a:pPr>
            <a:endParaRPr lang="en-US" b="0" dirty="0"/>
          </a:p>
          <a:p>
            <a:pPr marL="115887" algn="just"/>
            <a:endParaRPr lang="en-US" b="0" dirty="0"/>
          </a:p>
          <a:p>
            <a:pPr marL="115887" algn="just"/>
            <a:endParaRPr lang="en-US" b="0" dirty="0"/>
          </a:p>
          <a:p>
            <a:pPr marL="511175" indent="-395288">
              <a:buFont typeface="Arial" panose="020B0604020202020204" pitchFamily="34" charset="0"/>
              <a:buChar char="•"/>
            </a:pPr>
            <a:r>
              <a:rPr lang="en-US" sz="3500" dirty="0"/>
              <a:t>Your culture has developed your values, your family roles, and your relationships in all areas of your life.</a:t>
            </a:r>
          </a:p>
          <a:p>
            <a:pPr marL="511175" indent="-395288">
              <a:buFont typeface="Arial" panose="020B0604020202020204" pitchFamily="34" charset="0"/>
              <a:buChar char="•"/>
            </a:pPr>
            <a:r>
              <a:rPr lang="en-US" sz="3500" dirty="0"/>
              <a:t>Career choices may be influenced by your home country’s culture,             your experience in the US, or both.</a:t>
            </a:r>
          </a:p>
          <a:p>
            <a:pPr marL="511175" indent="-395288">
              <a:buFont typeface="Arial" panose="020B0604020202020204" pitchFamily="34" charset="0"/>
              <a:buChar char="•"/>
            </a:pPr>
            <a:r>
              <a:rPr lang="en-US" sz="3500" dirty="0"/>
              <a:t>Discord between US culture and your country’s culture may lead you to feel conflicted.</a:t>
            </a:r>
          </a:p>
          <a:p>
            <a:endParaRPr lang="en-US" sz="900" dirty="0"/>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pPr marL="465138">
              <a:lnSpc>
                <a:spcPct val="100000"/>
              </a:lnSpc>
              <a:spcBef>
                <a:spcPts val="0"/>
              </a:spcBef>
            </a:pPr>
            <a:endParaRPr lang="en-US" sz="3200" dirty="0">
              <a:solidFill>
                <a:srgbClr val="0070C0"/>
              </a:solidFill>
            </a:endParaRP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6</a:t>
            </a:fld>
            <a:endParaRPr lang="en-US" dirty="0">
              <a:solidFill>
                <a:srgbClr val="242852"/>
              </a:solidFill>
            </a:endParaRPr>
          </a:p>
        </p:txBody>
      </p:sp>
      <p:pic>
        <p:nvPicPr>
          <p:cNvPr id="6" name="Picture 5">
            <a:extLst>
              <a:ext uri="{FF2B5EF4-FFF2-40B4-BE49-F238E27FC236}">
                <a16:creationId xmlns:a16="http://schemas.microsoft.com/office/drawing/2014/main" id="{9BBC691E-9AFE-44DC-B525-36B12C47692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91532" y="1084981"/>
            <a:ext cx="4878695" cy="3376224"/>
          </a:xfrm>
          <a:prstGeom prst="rect">
            <a:avLst/>
          </a:prstGeom>
        </p:spPr>
      </p:pic>
      <p:sp>
        <p:nvSpPr>
          <p:cNvPr id="2" name="TextBox 1">
            <a:extLst>
              <a:ext uri="{FF2B5EF4-FFF2-40B4-BE49-F238E27FC236}">
                <a16:creationId xmlns:a16="http://schemas.microsoft.com/office/drawing/2014/main" id="{B252A94B-5D01-4576-B5C6-042C5CDF7E50}"/>
              </a:ext>
            </a:extLst>
          </p:cNvPr>
          <p:cNvSpPr txBox="1"/>
          <p:nvPr/>
        </p:nvSpPr>
        <p:spPr>
          <a:xfrm>
            <a:off x="524575" y="422440"/>
            <a:ext cx="6633274" cy="584775"/>
          </a:xfrm>
          <a:prstGeom prst="rect">
            <a:avLst/>
          </a:prstGeom>
          <a:noFill/>
        </p:spPr>
        <p:txBody>
          <a:bodyPr wrap="square" rtlCol="0">
            <a:spAutoFit/>
          </a:bodyPr>
          <a:lstStyle/>
          <a:p>
            <a:r>
              <a:rPr lang="en-US" sz="3200" b="1" dirty="0">
                <a:solidFill>
                  <a:srgbClr val="C00000"/>
                </a:solidFill>
              </a:rPr>
              <a:t>THE IMPACT OF YOUR CULTURE</a:t>
            </a:r>
          </a:p>
        </p:txBody>
      </p:sp>
    </p:spTree>
    <p:extLst>
      <p:ext uri="{BB962C8B-B14F-4D97-AF65-F5344CB8AC3E}">
        <p14:creationId xmlns:p14="http://schemas.microsoft.com/office/powerpoint/2010/main" val="634416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13" y="411061"/>
            <a:ext cx="8699619" cy="6191075"/>
          </a:xfrm>
        </p:spPr>
        <p:txBody>
          <a:bodyPr>
            <a:normAutofit fontScale="77500" lnSpcReduction="20000"/>
          </a:bodyPr>
          <a:lstStyle/>
          <a:p>
            <a:pPr marL="4635500" indent="-342900">
              <a:buFont typeface="Arial" panose="020B0604020202020204" pitchFamily="34" charset="0"/>
              <a:buChar char="•"/>
            </a:pPr>
            <a:endParaRPr lang="en-US" b="0" dirty="0"/>
          </a:p>
          <a:p>
            <a:pPr marL="4292600"/>
            <a:endParaRPr lang="en-US" b="0" dirty="0"/>
          </a:p>
          <a:p>
            <a:pPr marL="4292600"/>
            <a:endParaRPr lang="en-US" b="0" dirty="0"/>
          </a:p>
          <a:p>
            <a:endParaRPr lang="en-US" sz="900" dirty="0"/>
          </a:p>
          <a:p>
            <a:pPr marL="3657600"/>
            <a:r>
              <a:rPr lang="en-US" sz="1900" dirty="0"/>
              <a:t>It may be different for Americans: </a:t>
            </a:r>
          </a:p>
          <a:p>
            <a:pPr marL="3657600"/>
            <a:r>
              <a:rPr lang="en-US" sz="1900" b="0" dirty="0"/>
              <a:t>US culture focuses on conditioning and encouragement to pursue experiential opportunities from an early age. Their culture stresses self development and promotion.</a:t>
            </a:r>
          </a:p>
          <a:p>
            <a:endParaRPr lang="en-US" sz="1900" b="0" dirty="0"/>
          </a:p>
          <a:p>
            <a:endParaRPr lang="en-US" sz="1900" b="0" dirty="0"/>
          </a:p>
          <a:p>
            <a:endParaRPr lang="en-US" sz="1900" b="0" dirty="0"/>
          </a:p>
          <a:p>
            <a:r>
              <a:rPr lang="en-US" sz="900" b="0" dirty="0"/>
              <a:t> </a:t>
            </a:r>
          </a:p>
          <a:p>
            <a:endParaRPr lang="en-US" sz="1900" dirty="0">
              <a:solidFill>
                <a:srgbClr val="C00000"/>
              </a:solidFill>
            </a:endParaRPr>
          </a:p>
          <a:p>
            <a:pPr marL="341313"/>
            <a:r>
              <a:rPr lang="en-US" sz="3100" dirty="0">
                <a:solidFill>
                  <a:srgbClr val="00B050"/>
                </a:solidFill>
              </a:rPr>
              <a:t>Why are you who you are?</a:t>
            </a:r>
            <a:r>
              <a:rPr lang="en-US" sz="1900" dirty="0">
                <a:solidFill>
                  <a:srgbClr val="00B050"/>
                </a:solidFill>
              </a:rPr>
              <a:t>  </a:t>
            </a:r>
          </a:p>
          <a:p>
            <a:pPr marL="341313"/>
            <a:r>
              <a:rPr lang="en-US" sz="1900" dirty="0"/>
              <a:t>Think about your strengths and your weaknesses     </a:t>
            </a:r>
          </a:p>
          <a:p>
            <a:pPr marL="341313"/>
            <a:r>
              <a:rPr lang="en-US" sz="1900" dirty="0"/>
              <a:t>Where you fit and where you don’t fit</a:t>
            </a:r>
          </a:p>
          <a:p>
            <a:pPr marL="341313"/>
            <a:r>
              <a:rPr lang="en-US" sz="1900" dirty="0"/>
              <a:t>What kind of life you want</a:t>
            </a:r>
          </a:p>
          <a:p>
            <a:pPr marL="341313"/>
            <a:r>
              <a:rPr lang="en-US" sz="1900" dirty="0"/>
              <a:t>What kind of career you want</a:t>
            </a:r>
          </a:p>
          <a:p>
            <a:pPr marL="341313"/>
            <a:endParaRPr lang="en-US" sz="1900" b="0" dirty="0"/>
          </a:p>
          <a:p>
            <a:pPr marL="341313"/>
            <a:r>
              <a:rPr lang="en-US" sz="2300" dirty="0">
                <a:solidFill>
                  <a:srgbClr val="C00000"/>
                </a:solidFill>
              </a:rPr>
              <a:t>Obtain feedback from your peers</a:t>
            </a:r>
            <a:r>
              <a:rPr lang="en-US" sz="1900" b="0" dirty="0"/>
              <a:t>.</a:t>
            </a:r>
          </a:p>
          <a:p>
            <a:r>
              <a:rPr lang="en-US" sz="1100" dirty="0"/>
              <a:t> </a:t>
            </a:r>
          </a:p>
          <a:p>
            <a:pPr marL="465138">
              <a:lnSpc>
                <a:spcPct val="100000"/>
              </a:lnSpc>
              <a:spcBef>
                <a:spcPts val="0"/>
              </a:spcBef>
            </a:pPr>
            <a:endParaRPr lang="en-US" sz="3200" dirty="0">
              <a:solidFill>
                <a:srgbClr val="0070C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endParaRPr lang="en-US" sz="3200" dirty="0">
              <a:solidFill>
                <a:srgbClr val="002060"/>
              </a:solidFill>
            </a:endParaRPr>
          </a:p>
          <a:p>
            <a:pPr marL="465138">
              <a:lnSpc>
                <a:spcPct val="100000"/>
              </a:lnSpc>
              <a:spcBef>
                <a:spcPts val="0"/>
              </a:spcBef>
            </a:pPr>
            <a:endParaRPr lang="en-US" sz="3200" dirty="0">
              <a:solidFill>
                <a:srgbClr val="0070C0"/>
              </a:solidFill>
            </a:endParaRP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7</a:t>
            </a:fld>
            <a:endParaRPr lang="en-US" dirty="0">
              <a:solidFill>
                <a:srgbClr val="242852"/>
              </a:solidFill>
            </a:endParaRPr>
          </a:p>
        </p:txBody>
      </p:sp>
      <p:sp>
        <p:nvSpPr>
          <p:cNvPr id="2" name="TextBox 1">
            <a:extLst>
              <a:ext uri="{FF2B5EF4-FFF2-40B4-BE49-F238E27FC236}">
                <a16:creationId xmlns:a16="http://schemas.microsoft.com/office/drawing/2014/main" id="{B252A94B-5D01-4576-B5C6-042C5CDF7E50}"/>
              </a:ext>
            </a:extLst>
          </p:cNvPr>
          <p:cNvSpPr txBox="1"/>
          <p:nvPr/>
        </p:nvSpPr>
        <p:spPr>
          <a:xfrm>
            <a:off x="3905383" y="1021569"/>
            <a:ext cx="3437922" cy="400110"/>
          </a:xfrm>
          <a:prstGeom prst="rect">
            <a:avLst/>
          </a:prstGeom>
          <a:noFill/>
        </p:spPr>
        <p:txBody>
          <a:bodyPr wrap="square" rtlCol="0">
            <a:spAutoFit/>
          </a:bodyPr>
          <a:lstStyle/>
          <a:p>
            <a:r>
              <a:rPr lang="en-US" sz="2000" b="1" dirty="0">
                <a:solidFill>
                  <a:srgbClr val="C00000"/>
                </a:solidFill>
              </a:rPr>
              <a:t>THE IMPACT OF CULTURE</a:t>
            </a:r>
          </a:p>
        </p:txBody>
      </p:sp>
      <p:pic>
        <p:nvPicPr>
          <p:cNvPr id="10" name="Picture 9">
            <a:extLst>
              <a:ext uri="{FF2B5EF4-FFF2-40B4-BE49-F238E27FC236}">
                <a16:creationId xmlns:a16="http://schemas.microsoft.com/office/drawing/2014/main" id="{2D7C18AB-2197-41E6-B786-BCE1CC70584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6909" y="949198"/>
            <a:ext cx="2652263" cy="2382272"/>
          </a:xfrm>
          <a:prstGeom prst="rect">
            <a:avLst/>
          </a:prstGeom>
        </p:spPr>
      </p:pic>
      <p:pic>
        <p:nvPicPr>
          <p:cNvPr id="12" name="Picture 11">
            <a:extLst>
              <a:ext uri="{FF2B5EF4-FFF2-40B4-BE49-F238E27FC236}">
                <a16:creationId xmlns:a16="http://schemas.microsoft.com/office/drawing/2014/main" id="{1C29D151-EFB3-4F3A-8E26-0CB115D2656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749278" y="2348830"/>
            <a:ext cx="6083142" cy="4562356"/>
          </a:xfrm>
          <a:prstGeom prst="rect">
            <a:avLst/>
          </a:prstGeom>
        </p:spPr>
      </p:pic>
      <p:sp>
        <p:nvSpPr>
          <p:cNvPr id="16" name="Rectangle 15">
            <a:extLst>
              <a:ext uri="{FF2B5EF4-FFF2-40B4-BE49-F238E27FC236}">
                <a16:creationId xmlns:a16="http://schemas.microsoft.com/office/drawing/2014/main" id="{BD7D0D8C-67C5-4084-B4EA-618A0CC0AA90}"/>
              </a:ext>
            </a:extLst>
          </p:cNvPr>
          <p:cNvSpPr/>
          <p:nvPr/>
        </p:nvSpPr>
        <p:spPr>
          <a:xfrm>
            <a:off x="3193280" y="1067171"/>
            <a:ext cx="295891" cy="245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015AEF6-0FDF-4853-A7E0-D893C634882D}"/>
              </a:ext>
            </a:extLst>
          </p:cNvPr>
          <p:cNvSpPr/>
          <p:nvPr/>
        </p:nvSpPr>
        <p:spPr>
          <a:xfrm rot="16200000">
            <a:off x="1815656" y="2148905"/>
            <a:ext cx="295891" cy="245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6441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13" y="411061"/>
            <a:ext cx="8699619" cy="6294539"/>
          </a:xfrm>
        </p:spPr>
        <p:txBody>
          <a:bodyPr>
            <a:normAutofit fontScale="32500" lnSpcReduction="20000"/>
          </a:bodyPr>
          <a:lstStyle/>
          <a:p>
            <a:pPr marL="346075">
              <a:lnSpc>
                <a:spcPct val="120000"/>
              </a:lnSpc>
              <a:spcAft>
                <a:spcPts val="0"/>
              </a:spcAft>
            </a:pPr>
            <a:endParaRPr lang="en-US" b="0" dirty="0"/>
          </a:p>
          <a:p>
            <a:pPr marL="346075">
              <a:lnSpc>
                <a:spcPct val="120000"/>
              </a:lnSpc>
              <a:spcAft>
                <a:spcPts val="0"/>
              </a:spcAft>
            </a:pPr>
            <a:endParaRPr lang="en-US" sz="6400" dirty="0">
              <a:solidFill>
                <a:srgbClr val="C00000"/>
              </a:solidFill>
            </a:endParaRPr>
          </a:p>
          <a:p>
            <a:pPr marL="346075" indent="284163">
              <a:lnSpc>
                <a:spcPct val="120000"/>
              </a:lnSpc>
              <a:spcBef>
                <a:spcPts val="0"/>
              </a:spcBef>
              <a:spcAft>
                <a:spcPts val="0"/>
              </a:spcAft>
            </a:pPr>
            <a:r>
              <a:rPr lang="en-US" sz="6200" dirty="0">
                <a:solidFill>
                  <a:srgbClr val="C00000"/>
                </a:solidFill>
              </a:rPr>
              <a:t>Join clubs &amp; interest groups, volunteer, and</a:t>
            </a:r>
          </a:p>
          <a:p>
            <a:pPr marL="630238" indent="-284163">
              <a:lnSpc>
                <a:spcPct val="120000"/>
              </a:lnSpc>
              <a:spcBef>
                <a:spcPts val="0"/>
              </a:spcBef>
              <a:spcAft>
                <a:spcPts val="0"/>
              </a:spcAft>
            </a:pPr>
            <a:r>
              <a:rPr lang="en-US" sz="6200" dirty="0">
                <a:solidFill>
                  <a:srgbClr val="C00000"/>
                </a:solidFill>
              </a:rPr>
              <a:t>    connect with people </a:t>
            </a:r>
            <a:r>
              <a:rPr lang="en-US" sz="6200" b="0" dirty="0"/>
              <a:t>of various ages and social / economic  backgrounds on campus and in the Baltimore community.</a:t>
            </a:r>
            <a:r>
              <a:rPr lang="en-US" sz="6400" b="0" dirty="0"/>
              <a:t> </a:t>
            </a:r>
            <a:r>
              <a:rPr lang="en-US" sz="4000" dirty="0"/>
              <a:t>  </a:t>
            </a:r>
          </a:p>
          <a:p>
            <a:pPr marL="630238" indent="-284163">
              <a:lnSpc>
                <a:spcPct val="120000"/>
              </a:lnSpc>
              <a:spcBef>
                <a:spcPts val="0"/>
              </a:spcBef>
              <a:spcAft>
                <a:spcPts val="0"/>
              </a:spcAft>
            </a:pPr>
            <a:endParaRPr lang="en-US" sz="4000" dirty="0"/>
          </a:p>
          <a:p>
            <a:pPr marL="630238" indent="-284163">
              <a:lnSpc>
                <a:spcPct val="120000"/>
              </a:lnSpc>
              <a:spcBef>
                <a:spcPts val="0"/>
              </a:spcBef>
              <a:spcAft>
                <a:spcPts val="0"/>
              </a:spcAft>
            </a:pPr>
            <a:endParaRPr lang="en-US" sz="4000" dirty="0"/>
          </a:p>
          <a:p>
            <a:pPr marL="630238" indent="-284163">
              <a:lnSpc>
                <a:spcPct val="120000"/>
              </a:lnSpc>
              <a:spcBef>
                <a:spcPts val="0"/>
              </a:spcBef>
              <a:spcAft>
                <a:spcPts val="0"/>
              </a:spcAft>
            </a:pPr>
            <a:endParaRPr lang="en-US" sz="4000" dirty="0"/>
          </a:p>
          <a:p>
            <a:pPr marL="630238" indent="-284163">
              <a:lnSpc>
                <a:spcPct val="120000"/>
              </a:lnSpc>
              <a:spcBef>
                <a:spcPts val="0"/>
              </a:spcBef>
              <a:spcAft>
                <a:spcPts val="0"/>
              </a:spcAft>
            </a:pPr>
            <a:endParaRPr lang="en-US" sz="4000" dirty="0"/>
          </a:p>
          <a:p>
            <a:pPr marL="630238" indent="-284163">
              <a:lnSpc>
                <a:spcPct val="120000"/>
              </a:lnSpc>
              <a:spcBef>
                <a:spcPts val="0"/>
              </a:spcBef>
              <a:spcAft>
                <a:spcPts val="0"/>
              </a:spcAft>
            </a:pPr>
            <a:endParaRPr lang="en-US" sz="4000" dirty="0"/>
          </a:p>
          <a:p>
            <a:pPr marL="630238" indent="-284163">
              <a:lnSpc>
                <a:spcPct val="120000"/>
              </a:lnSpc>
              <a:spcBef>
                <a:spcPts val="0"/>
              </a:spcBef>
              <a:spcAft>
                <a:spcPts val="0"/>
              </a:spcAft>
            </a:pPr>
            <a:endParaRPr lang="en-US" sz="4000" dirty="0"/>
          </a:p>
          <a:p>
            <a:pPr marL="630238" indent="-284163">
              <a:lnSpc>
                <a:spcPct val="120000"/>
              </a:lnSpc>
              <a:spcBef>
                <a:spcPts val="0"/>
              </a:spcBef>
              <a:spcAft>
                <a:spcPts val="0"/>
              </a:spcAft>
            </a:pPr>
            <a:endParaRPr lang="en-US" sz="4000" dirty="0"/>
          </a:p>
          <a:p>
            <a:pPr marL="630238" indent="-284163">
              <a:lnSpc>
                <a:spcPct val="120000"/>
              </a:lnSpc>
              <a:spcBef>
                <a:spcPts val="0"/>
              </a:spcBef>
              <a:spcAft>
                <a:spcPts val="0"/>
              </a:spcAft>
            </a:pPr>
            <a:endParaRPr lang="en-US" sz="4000" dirty="0"/>
          </a:p>
          <a:p>
            <a:pPr marL="3146425" indent="-285750"/>
            <a:endParaRPr lang="en-US" sz="4000" dirty="0"/>
          </a:p>
          <a:p>
            <a:pPr marL="630238">
              <a:spcBef>
                <a:spcPts val="0"/>
              </a:spcBef>
              <a:tabLst>
                <a:tab pos="5943600" algn="l"/>
              </a:tabLst>
            </a:pPr>
            <a:endParaRPr lang="en-US" sz="6200" dirty="0">
              <a:solidFill>
                <a:srgbClr val="00B050"/>
              </a:solidFill>
            </a:endParaRPr>
          </a:p>
          <a:p>
            <a:pPr marL="630238">
              <a:spcBef>
                <a:spcPts val="0"/>
              </a:spcBef>
              <a:tabLst>
                <a:tab pos="5943600" algn="l"/>
              </a:tabLst>
            </a:pPr>
            <a:r>
              <a:rPr lang="en-US" sz="6200" dirty="0">
                <a:solidFill>
                  <a:srgbClr val="00B050"/>
                </a:solidFill>
              </a:rPr>
              <a:t>Be genuine, listen, respect people’s time,                             and </a:t>
            </a:r>
            <a:r>
              <a:rPr lang="en-US" sz="6200" dirty="0" err="1">
                <a:solidFill>
                  <a:srgbClr val="00B050"/>
                </a:solidFill>
              </a:rPr>
              <a:t>and</a:t>
            </a:r>
            <a:r>
              <a:rPr lang="en-US" sz="6200" dirty="0">
                <a:solidFill>
                  <a:srgbClr val="00B050"/>
                </a:solidFill>
              </a:rPr>
              <a:t> don’t worry about your accent.                                                 </a:t>
            </a:r>
            <a:r>
              <a:rPr lang="en-US" sz="6200" b="0" dirty="0">
                <a:solidFill>
                  <a:srgbClr val="00B050"/>
                </a:solidFill>
              </a:rPr>
              <a:t> </a:t>
            </a:r>
            <a:r>
              <a:rPr lang="en-US" sz="6200" b="0" dirty="0"/>
              <a:t>People want to engage in real conversation</a:t>
            </a:r>
            <a:r>
              <a:rPr lang="en-US" sz="6200" dirty="0"/>
              <a:t>;                                         </a:t>
            </a:r>
            <a:r>
              <a:rPr lang="en-US" sz="6200" b="0" dirty="0"/>
              <a:t>If they like you, they may offer to help you!</a:t>
            </a:r>
            <a:r>
              <a:rPr lang="en-US" sz="6200" dirty="0"/>
              <a:t>                                       </a:t>
            </a:r>
            <a:r>
              <a:rPr lang="en-US" sz="6200" b="0" dirty="0"/>
              <a:t>Also network with other international students.</a:t>
            </a:r>
            <a:endParaRPr lang="en-US" sz="6200" dirty="0"/>
          </a:p>
          <a:p>
            <a:pPr marL="630238" indent="-284163"/>
            <a:r>
              <a:rPr lang="en-US" sz="3700" dirty="0">
                <a:solidFill>
                  <a:srgbClr val="0070C0"/>
                </a:solidFill>
              </a:rPr>
              <a:t> </a:t>
            </a:r>
            <a:endParaRPr lang="en-US" sz="3700" dirty="0">
              <a:solidFill>
                <a:srgbClr val="00B050"/>
              </a:solidFill>
            </a:endParaRPr>
          </a:p>
          <a:p>
            <a:pPr marL="630238">
              <a:spcBef>
                <a:spcPts val="0"/>
              </a:spcBef>
            </a:pPr>
            <a:r>
              <a:rPr lang="en-US" sz="6200" dirty="0">
                <a:solidFill>
                  <a:srgbClr val="00B050"/>
                </a:solidFill>
              </a:rPr>
              <a:t>Use social networking such as  LinkedIn                                         </a:t>
            </a:r>
            <a:r>
              <a:rPr lang="en-US" sz="6200" b="0" dirty="0"/>
              <a:t>to find alumni and others who can offer advice                                         or who may work in fields or for employers who                                   may be of potential interest to you.</a:t>
            </a:r>
            <a:r>
              <a:rPr lang="en-US" sz="6200" dirty="0"/>
              <a:t> </a:t>
            </a: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8</a:t>
            </a:fld>
            <a:endParaRPr lang="en-US" dirty="0">
              <a:solidFill>
                <a:srgbClr val="242852"/>
              </a:solidFill>
            </a:endParaRPr>
          </a:p>
        </p:txBody>
      </p:sp>
      <p:pic>
        <p:nvPicPr>
          <p:cNvPr id="5" name="Picture 4">
            <a:extLst>
              <a:ext uri="{FF2B5EF4-FFF2-40B4-BE49-F238E27FC236}">
                <a16:creationId xmlns:a16="http://schemas.microsoft.com/office/drawing/2014/main" id="{734D4213-4D92-4B87-88C4-8690E3DBEDE3}"/>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5400000">
            <a:off x="5533751" y="3279115"/>
            <a:ext cx="4614620" cy="2442410"/>
          </a:xfrm>
          <a:prstGeom prst="rect">
            <a:avLst/>
          </a:prstGeom>
        </p:spPr>
      </p:pic>
      <p:sp>
        <p:nvSpPr>
          <p:cNvPr id="8" name="TextBox 7">
            <a:extLst>
              <a:ext uri="{FF2B5EF4-FFF2-40B4-BE49-F238E27FC236}">
                <a16:creationId xmlns:a16="http://schemas.microsoft.com/office/drawing/2014/main" id="{A00CF3A8-5920-4740-B3EE-15B568D76689}"/>
              </a:ext>
            </a:extLst>
          </p:cNvPr>
          <p:cNvSpPr txBox="1"/>
          <p:nvPr/>
        </p:nvSpPr>
        <p:spPr>
          <a:xfrm>
            <a:off x="6619856" y="3691552"/>
            <a:ext cx="176580" cy="410705"/>
          </a:xfrm>
          <a:prstGeom prst="rect">
            <a:avLst/>
          </a:prstGeom>
          <a:solidFill>
            <a:schemeClr val="bg1"/>
          </a:solidFill>
        </p:spPr>
        <p:txBody>
          <a:bodyPr wrap="square" rtlCol="0">
            <a:spAutoFit/>
          </a:bodyPr>
          <a:lstStyle/>
          <a:p>
            <a:endParaRPr lang="en-US" dirty="0"/>
          </a:p>
        </p:txBody>
      </p:sp>
      <p:pic>
        <p:nvPicPr>
          <p:cNvPr id="10" name="Picture 9">
            <a:extLst>
              <a:ext uri="{FF2B5EF4-FFF2-40B4-BE49-F238E27FC236}">
                <a16:creationId xmlns:a16="http://schemas.microsoft.com/office/drawing/2014/main" id="{146B62B5-48A0-41BE-A508-25173A36C58E}"/>
              </a:ext>
            </a:extLst>
          </p:cNvPr>
          <p:cNvPicPr>
            <a:picLocks noChangeAspect="1"/>
          </p:cNvPicPr>
          <p:nvPr/>
        </p:nvPicPr>
        <p:blipFill>
          <a:blip r:embed="rId4" cstate="email">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27367" y="2004196"/>
            <a:ext cx="2793555" cy="1653403"/>
          </a:xfrm>
          <a:prstGeom prst="rect">
            <a:avLst/>
          </a:prstGeom>
        </p:spPr>
      </p:pic>
      <p:pic>
        <p:nvPicPr>
          <p:cNvPr id="12" name="Picture 11">
            <a:extLst>
              <a:ext uri="{FF2B5EF4-FFF2-40B4-BE49-F238E27FC236}">
                <a16:creationId xmlns:a16="http://schemas.microsoft.com/office/drawing/2014/main" id="{E693A40C-461F-4BE4-864D-D71B5FF6D8E6}"/>
              </a:ext>
            </a:extLst>
          </p:cNvPr>
          <p:cNvPicPr>
            <a:picLocks noChangeAspect="1"/>
          </p:cNvPicPr>
          <p:nvPr/>
        </p:nvPicPr>
        <p:blipFill>
          <a:blip r:embed="rId4" cstate="email">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3920922" y="1994467"/>
            <a:ext cx="2793556" cy="1653403"/>
          </a:xfrm>
          <a:prstGeom prst="rect">
            <a:avLst/>
          </a:prstGeom>
        </p:spPr>
      </p:pic>
    </p:spTree>
    <p:extLst>
      <p:ext uri="{BB962C8B-B14F-4D97-AF65-F5344CB8AC3E}">
        <p14:creationId xmlns:p14="http://schemas.microsoft.com/office/powerpoint/2010/main" val="1210407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13" y="411061"/>
            <a:ext cx="8699619" cy="6191075"/>
          </a:xfrm>
        </p:spPr>
        <p:txBody>
          <a:bodyPr>
            <a:normAutofit fontScale="32500" lnSpcReduction="20000"/>
          </a:bodyPr>
          <a:lstStyle/>
          <a:p>
            <a:pPr marL="4635500" indent="-342900">
              <a:buFont typeface="Arial" panose="020B0604020202020204" pitchFamily="34" charset="0"/>
              <a:buChar char="•"/>
            </a:pPr>
            <a:endParaRPr lang="en-US" b="0" dirty="0"/>
          </a:p>
          <a:p>
            <a:pPr marL="3425825"/>
            <a:endParaRPr lang="en-US" sz="2900" dirty="0"/>
          </a:p>
          <a:p>
            <a:pPr marL="2860675">
              <a:spcBef>
                <a:spcPts val="0"/>
              </a:spcBef>
            </a:pPr>
            <a:endParaRPr lang="en-US" sz="6400" b="0" dirty="0"/>
          </a:p>
          <a:p>
            <a:pPr marL="3425825"/>
            <a:r>
              <a:rPr lang="en-US" sz="4000" dirty="0"/>
              <a:t> </a:t>
            </a:r>
          </a:p>
          <a:p>
            <a:pPr marL="2859088" algn="just">
              <a:spcBef>
                <a:spcPts val="0"/>
              </a:spcBef>
            </a:pPr>
            <a:endParaRPr lang="en-US" sz="7200" dirty="0">
              <a:solidFill>
                <a:srgbClr val="C00000"/>
              </a:solidFill>
            </a:endParaRPr>
          </a:p>
          <a:p>
            <a:pPr marL="2859088" algn="just">
              <a:spcBef>
                <a:spcPts val="0"/>
              </a:spcBef>
            </a:pPr>
            <a:r>
              <a:rPr lang="en-US" sz="7200" dirty="0">
                <a:solidFill>
                  <a:srgbClr val="00B050"/>
                </a:solidFill>
              </a:rPr>
              <a:t>In a job interview, </a:t>
            </a:r>
            <a:r>
              <a:rPr lang="en-US" sz="7200" b="0" dirty="0"/>
              <a:t>do discuss your current US education and experience, but also talk about your home country experience. Focus on your accomplishments, what you learned, and how you succeeded</a:t>
            </a:r>
            <a:r>
              <a:rPr lang="en-US" sz="6400" b="0" dirty="0"/>
              <a:t>.</a:t>
            </a:r>
          </a:p>
          <a:p>
            <a:pPr marL="61913">
              <a:spcBef>
                <a:spcPts val="0"/>
              </a:spcBef>
            </a:pPr>
            <a:r>
              <a:rPr lang="en-US" sz="4000" dirty="0"/>
              <a:t> </a:t>
            </a:r>
          </a:p>
          <a:p>
            <a:pPr marL="61913">
              <a:spcBef>
                <a:spcPts val="0"/>
              </a:spcBef>
            </a:pPr>
            <a:endParaRPr lang="en-US" sz="4000" dirty="0"/>
          </a:p>
          <a:p>
            <a:pPr marL="61913">
              <a:spcBef>
                <a:spcPts val="0"/>
              </a:spcBef>
            </a:pPr>
            <a:endParaRPr lang="en-US" sz="4000" dirty="0"/>
          </a:p>
          <a:p>
            <a:pPr marL="341313" algn="just">
              <a:spcBef>
                <a:spcPts val="0"/>
              </a:spcBef>
            </a:pPr>
            <a:r>
              <a:rPr lang="en-US" sz="7200" dirty="0">
                <a:solidFill>
                  <a:srgbClr val="00B050"/>
                </a:solidFill>
              </a:rPr>
              <a:t>If you have no work experience, </a:t>
            </a:r>
            <a:r>
              <a:rPr lang="en-US" sz="7200" b="0" dirty="0"/>
              <a:t>talk about your research              or a school / volunteer project.  Relate your skills, past experiences and motivations to the job you’re discussing while convincingly expressing strong interest</a:t>
            </a:r>
            <a:r>
              <a:rPr lang="en-US" sz="6400" b="0" dirty="0"/>
              <a:t>.</a:t>
            </a:r>
          </a:p>
          <a:p>
            <a:pPr marL="341313">
              <a:spcBef>
                <a:spcPts val="0"/>
              </a:spcBef>
            </a:pPr>
            <a:r>
              <a:rPr lang="en-US" sz="4000" dirty="0"/>
              <a:t>  </a:t>
            </a:r>
          </a:p>
          <a:p>
            <a:pPr marL="341313">
              <a:spcBef>
                <a:spcPts val="0"/>
              </a:spcBef>
            </a:pPr>
            <a:endParaRPr lang="en-US" sz="4000" dirty="0"/>
          </a:p>
          <a:p>
            <a:pPr marL="292100" algn="ctr">
              <a:spcBef>
                <a:spcPts val="0"/>
              </a:spcBef>
            </a:pPr>
            <a:r>
              <a:rPr lang="en-US" sz="7200" dirty="0">
                <a:solidFill>
                  <a:srgbClr val="C00000"/>
                </a:solidFill>
              </a:rPr>
              <a:t>Impactful storytelling will help your </a:t>
            </a:r>
          </a:p>
          <a:p>
            <a:pPr marL="292100" algn="ctr">
              <a:spcBef>
                <a:spcPts val="0"/>
              </a:spcBef>
            </a:pPr>
            <a:r>
              <a:rPr lang="en-US" sz="7200" dirty="0">
                <a:solidFill>
                  <a:srgbClr val="C00000"/>
                </a:solidFill>
              </a:rPr>
              <a:t>interviewer know what you’re all about</a:t>
            </a: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42852"/>
                </a:solidFill>
              </a:rPr>
              <a:pPr/>
              <a:t>9</a:t>
            </a:fld>
            <a:endParaRPr lang="en-US" dirty="0">
              <a:solidFill>
                <a:srgbClr val="242852"/>
              </a:solidFill>
            </a:endParaRPr>
          </a:p>
        </p:txBody>
      </p:sp>
      <p:pic>
        <p:nvPicPr>
          <p:cNvPr id="6" name="Picture 5">
            <a:extLst>
              <a:ext uri="{FF2B5EF4-FFF2-40B4-BE49-F238E27FC236}">
                <a16:creationId xmlns:a16="http://schemas.microsoft.com/office/drawing/2014/main" id="{9A1D20C8-2C65-4AA6-8D53-C07F209F9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639" y="1031009"/>
            <a:ext cx="2449129" cy="2896074"/>
          </a:xfrm>
          <a:prstGeom prst="rect">
            <a:avLst/>
          </a:prstGeom>
        </p:spPr>
      </p:pic>
    </p:spTree>
    <p:extLst>
      <p:ext uri="{BB962C8B-B14F-4D97-AF65-F5344CB8AC3E}">
        <p14:creationId xmlns:p14="http://schemas.microsoft.com/office/powerpoint/2010/main" val="114049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Essenti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3_Essenti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Career Center PPT</Template>
  <TotalTime>3138</TotalTime>
  <Words>2171</Words>
  <Application>Microsoft Office PowerPoint</Application>
  <PresentationFormat>On-screen Show (4:3)</PresentationFormat>
  <Paragraphs>322</Paragraphs>
  <Slides>17</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Arial Black</vt:lpstr>
      <vt:lpstr>Calibri</vt:lpstr>
      <vt:lpstr>Franklin Gothic Medium</vt:lpstr>
      <vt:lpstr>Lucida Calligraphy</vt:lpstr>
      <vt:lpstr>Wingdings</vt:lpstr>
      <vt:lpstr>1_Essential</vt:lpstr>
      <vt:lpstr>3_Essential</vt:lpstr>
      <vt:lpstr>JOHNS HOPKINS Life Design lab ENGINEERING graduate STUDENTS</vt:lpstr>
      <vt:lpstr>Welcome to jOHNS HOPKINS and the Life Design lab</vt:lpstr>
      <vt:lpstr>PowerPoint Presentation</vt:lpstr>
      <vt:lpstr>PowerPoint Presentation</vt:lpstr>
      <vt:lpstr>JOHNS HOPKINS Life design lab ENGINEERING GRADUATE STUDENTS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Vicente</dc:creator>
  <cp:lastModifiedBy>Mark S. Savage</cp:lastModifiedBy>
  <cp:revision>238</cp:revision>
  <cp:lastPrinted>2019-07-24T15:20:52Z</cp:lastPrinted>
  <dcterms:created xsi:type="dcterms:W3CDTF">2015-10-15T19:21:58Z</dcterms:created>
  <dcterms:modified xsi:type="dcterms:W3CDTF">2021-08-18T20:48:32Z</dcterms:modified>
</cp:coreProperties>
</file>