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 id="2147483949" r:id="rId2"/>
  </p:sldMasterIdLst>
  <p:notesMasterIdLst>
    <p:notesMasterId r:id="rId28"/>
  </p:notesMasterIdLst>
  <p:sldIdLst>
    <p:sldId id="276" r:id="rId3"/>
    <p:sldId id="288" r:id="rId4"/>
    <p:sldId id="432" r:id="rId5"/>
    <p:sldId id="436" r:id="rId6"/>
    <p:sldId id="438" r:id="rId7"/>
    <p:sldId id="412" r:id="rId8"/>
    <p:sldId id="413" r:id="rId9"/>
    <p:sldId id="414" r:id="rId10"/>
    <p:sldId id="433" r:id="rId11"/>
    <p:sldId id="418" r:id="rId12"/>
    <p:sldId id="417" r:id="rId13"/>
    <p:sldId id="421" r:id="rId14"/>
    <p:sldId id="422" r:id="rId15"/>
    <p:sldId id="424" r:id="rId16"/>
    <p:sldId id="434" r:id="rId17"/>
    <p:sldId id="426" r:id="rId18"/>
    <p:sldId id="415" r:id="rId19"/>
    <p:sldId id="427" r:id="rId20"/>
    <p:sldId id="435" r:id="rId21"/>
    <p:sldId id="428" r:id="rId22"/>
    <p:sldId id="429" r:id="rId23"/>
    <p:sldId id="437" r:id="rId24"/>
    <p:sldId id="439" r:id="rId25"/>
    <p:sldId id="440" r:id="rId26"/>
    <p:sldId id="43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eo Kranida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2"/>
    <a:srgbClr val="F4D4A4"/>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snapToObjects="1">
      <p:cViewPr varScale="1">
        <p:scale>
          <a:sx n="63" d="100"/>
          <a:sy n="63" d="100"/>
        </p:scale>
        <p:origin x="1296" y="6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7C149B2-A96C-4DB6-AC04-E0B827C29C36}" type="datetimeFigureOut">
              <a:rPr lang="en-US" smtClean="0"/>
              <a:t>8/18/2021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E68B060-370B-4BEE-AA14-23BD3F5255F1}" type="slidenum">
              <a:rPr lang="en-US" smtClean="0"/>
              <a:t>‹#›</a:t>
            </a:fld>
            <a:endParaRPr lang="en-US"/>
          </a:p>
        </p:txBody>
      </p:sp>
    </p:spTree>
    <p:extLst>
      <p:ext uri="{BB962C8B-B14F-4D97-AF65-F5344CB8AC3E}">
        <p14:creationId xmlns:p14="http://schemas.microsoft.com/office/powerpoint/2010/main" val="319387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414338"/>
            <a:ext cx="4225925" cy="3170237"/>
          </a:xfrm>
        </p:spPr>
      </p:sp>
      <p:sp>
        <p:nvSpPr>
          <p:cNvPr id="3" name="Notes Placeholder 2"/>
          <p:cNvSpPr>
            <a:spLocks noGrp="1"/>
          </p:cNvSpPr>
          <p:nvPr>
            <p:ph type="body" idx="1"/>
          </p:nvPr>
        </p:nvSpPr>
        <p:spPr>
          <a:xfrm>
            <a:off x="209082" y="3584772"/>
            <a:ext cx="6715225" cy="5805238"/>
          </a:xfrm>
        </p:spPr>
        <p:txBody>
          <a:bodyPr/>
          <a:lstStyle/>
          <a:p>
            <a:r>
              <a:rPr lang="en-US" dirty="0"/>
              <a:t>This is the why</a:t>
            </a:r>
            <a:r>
              <a:rPr lang="en-US" baseline="0" dirty="0"/>
              <a:t> of the Career Center: We will help you integrate your career development into all aspects of your college experience. While at JHU, you will develop skills that for lifelong career success. </a:t>
            </a:r>
          </a:p>
          <a:p>
            <a:endParaRPr lang="en-US" baseline="0" dirty="0"/>
          </a:p>
          <a:p>
            <a:r>
              <a:rPr lang="en-US" baseline="0" dirty="0"/>
              <a:t>Left picture: PR Trek to New York, January 2017, AMC network</a:t>
            </a:r>
          </a:p>
          <a:p>
            <a:r>
              <a:rPr lang="en-US" baseline="0" dirty="0"/>
              <a:t>Right picture: Students at </a:t>
            </a:r>
            <a:r>
              <a:rPr lang="en-US" baseline="0" dirty="0" err="1"/>
              <a:t>Canne</a:t>
            </a:r>
            <a:r>
              <a:rPr lang="en-US" baseline="0" dirty="0"/>
              <a:t> Film Festival, May 2017, with actor Kyle Mooney</a:t>
            </a:r>
            <a:endParaRPr lang="en-US" dirty="0"/>
          </a:p>
        </p:txBody>
      </p:sp>
      <p:sp>
        <p:nvSpPr>
          <p:cNvPr id="4" name="Slide Number Placeholder 3"/>
          <p:cNvSpPr>
            <a:spLocks noGrp="1"/>
          </p:cNvSpPr>
          <p:nvPr>
            <p:ph type="sldNum" sz="quarter" idx="10"/>
          </p:nvPr>
        </p:nvSpPr>
        <p:spPr/>
        <p:txBody>
          <a:bodyPr/>
          <a:lstStyle/>
          <a:p>
            <a:pPr defTabSz="931774">
              <a:defRPr/>
            </a:pPr>
            <a:fld id="{C54F1D3F-3954-43B2-B48D-B2F2775D3707}" type="slidenum">
              <a:rPr lang="en-US">
                <a:solidFill>
                  <a:prstClr val="black"/>
                </a:solidFill>
                <a:latin typeface="Calibri"/>
              </a:rPr>
              <a:pPr defTabSz="931774">
                <a:defRPr/>
              </a:pPr>
              <a:t>2</a:t>
            </a:fld>
            <a:endParaRPr lang="en-US">
              <a:solidFill>
                <a:prstClr val="black"/>
              </a:solidFill>
              <a:latin typeface="Calibri"/>
            </a:endParaRPr>
          </a:p>
        </p:txBody>
      </p:sp>
    </p:spTree>
    <p:extLst>
      <p:ext uri="{BB962C8B-B14F-4D97-AF65-F5344CB8AC3E}">
        <p14:creationId xmlns:p14="http://schemas.microsoft.com/office/powerpoint/2010/main" val="658754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3617511"/>
          </a:xfrm>
        </p:spPr>
        <p:txBody>
          <a:bodyPr anchor="ctr">
            <a:noAutofit/>
          </a:bodyPr>
          <a:lstStyle>
            <a:lvl1pPr>
              <a:lnSpc>
                <a:spcPct val="100000"/>
              </a:lnSpc>
              <a:defRPr sz="8800" spc="-80" baseline="0">
                <a:solidFill>
                  <a:srgbClr val="002D7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958419"/>
            <a:ext cx="6858000" cy="4572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70E189-B927-4EC2-94D7-60ED563D217B}" type="datetime4">
              <a:rPr lang="en-US" smtClean="0">
                <a:solidFill>
                  <a:prstClr val="black"/>
                </a:solidFill>
              </a:rPr>
              <a:pPr/>
              <a:t>August 18, 2021</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29029" y="6477001"/>
            <a:ext cx="1315721" cy="365125"/>
          </a:xfrm>
        </p:spPr>
        <p:txBody>
          <a:bodyPr/>
          <a:lstStyle>
            <a:lvl1pPr>
              <a:defRPr>
                <a:solidFill>
                  <a:schemeClr val="tx1"/>
                </a:solidFill>
              </a:defRPr>
            </a:lvl1pPr>
          </a:lstStyle>
          <a:p>
            <a:fld id="{F38DF745-7D3F-47F4-83A3-874385CFAA69}" type="slidenum">
              <a:rPr lang="en-US" smtClean="0">
                <a:solidFill>
                  <a:prstClr val="black"/>
                </a:solidFill>
              </a:rPr>
              <a:pPr/>
              <a:t>‹#›</a:t>
            </a:fld>
            <a:endParaRPr lang="en-US" dirty="0">
              <a:solidFill>
                <a:prstClr val="black"/>
              </a:solidFill>
            </a:endParaRPr>
          </a:p>
        </p:txBody>
      </p:sp>
      <p:sp>
        <p:nvSpPr>
          <p:cNvPr id="11" name="Rectangle 10"/>
          <p:cNvSpPr/>
          <p:nvPr userDrawn="1"/>
        </p:nvSpPr>
        <p:spPr>
          <a:xfrm>
            <a:off x="0" y="0"/>
            <a:ext cx="142876"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D72"/>
              </a:solidFill>
            </a:endParaRPr>
          </a:p>
        </p:txBody>
      </p:sp>
      <p:pic>
        <p:nvPicPr>
          <p:cNvPr id="12" name="Picture 11" descr="university.logo.small.horizontal.blue.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11202" t="25378" r="10872" b="25653"/>
          <a:stretch/>
        </p:blipFill>
        <p:spPr>
          <a:xfrm>
            <a:off x="5353892" y="5807387"/>
            <a:ext cx="3713908" cy="969333"/>
          </a:xfrm>
          <a:prstGeom prst="rect">
            <a:avLst/>
          </a:prstGeom>
        </p:spPr>
      </p:pic>
    </p:spTree>
    <p:extLst>
      <p:ext uri="{BB962C8B-B14F-4D97-AF65-F5344CB8AC3E}">
        <p14:creationId xmlns:p14="http://schemas.microsoft.com/office/powerpoint/2010/main" val="88380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2297D1-AF71-487C-A0BF-830BD6EDEF2F}" type="datetime4">
              <a:rPr lang="en-US" smtClean="0">
                <a:solidFill>
                  <a:prstClr val="black"/>
                </a:solidFill>
              </a:rPr>
              <a:pPr/>
              <a:t>August 18, 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7"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111452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A6900-9E38-4BD2-964C-D931B95415ED}" type="datetime4">
              <a:rPr lang="en-US" smtClean="0">
                <a:solidFill>
                  <a:prstClr val="black"/>
                </a:solidFill>
              </a:rPr>
              <a:pPr/>
              <a:t>August 18, 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242852"/>
                </a:solidFill>
              </a:rPr>
              <a:pPr/>
              <a:t>‹#›</a:t>
            </a:fld>
            <a:endParaRPr lang="en-US">
              <a:solidFill>
                <a:srgbClr val="242852"/>
              </a:solidFill>
            </a:endParaRPr>
          </a:p>
        </p:txBody>
      </p:sp>
    </p:spTree>
    <p:extLst>
      <p:ext uri="{BB962C8B-B14F-4D97-AF65-F5344CB8AC3E}">
        <p14:creationId xmlns:p14="http://schemas.microsoft.com/office/powerpoint/2010/main" val="2688399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91001" y="4402667"/>
            <a:ext cx="2734464" cy="2455332"/>
          </a:xfrm>
          <a:prstGeom prst="rect">
            <a:avLst/>
          </a:prstGeom>
        </p:spPr>
      </p:pic>
      <p:sp>
        <p:nvSpPr>
          <p:cNvPr id="2" name="Title 1"/>
          <p:cNvSpPr>
            <a:spLocks noGrp="1"/>
          </p:cNvSpPr>
          <p:nvPr>
            <p:ph type="ctrTitle"/>
          </p:nvPr>
        </p:nvSpPr>
        <p:spPr>
          <a:xfrm>
            <a:off x="457200" y="228600"/>
            <a:ext cx="7772400" cy="3617511"/>
          </a:xfrm>
        </p:spPr>
        <p:txBody>
          <a:bodyPr anchor="ctr">
            <a:noAutofit/>
          </a:bodyPr>
          <a:lstStyle>
            <a:lvl1pPr>
              <a:lnSpc>
                <a:spcPct val="100000"/>
              </a:lnSpc>
              <a:defRPr sz="8800" spc="-80" baseline="0">
                <a:solidFill>
                  <a:srgbClr val="002D7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451DEABC-D766-4322-8E78-B830FAE35C72}" type="datetime4">
              <a:rPr lang="en-US" smtClean="0"/>
              <a:pPr/>
              <a:t>August 18,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11" name="Rectangle 10"/>
          <p:cNvSpPr/>
          <p:nvPr userDrawn="1"/>
        </p:nvSpPr>
        <p:spPr>
          <a:xfrm>
            <a:off x="0" y="0"/>
            <a:ext cx="142876"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D72"/>
              </a:solidFill>
            </a:endParaRPr>
          </a:p>
        </p:txBody>
      </p:sp>
    </p:spTree>
    <p:extLst>
      <p:ext uri="{BB962C8B-B14F-4D97-AF65-F5344CB8AC3E}">
        <p14:creationId xmlns:p14="http://schemas.microsoft.com/office/powerpoint/2010/main" val="3644681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August 18,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486139" y="6422765"/>
            <a:ext cx="1315721" cy="365125"/>
          </a:xfrm>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642548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August 18, 2021</a:t>
            </a:fld>
            <a:endParaRPr lang="en-US" dirty="0"/>
          </a:p>
        </p:txBody>
      </p:sp>
      <p:sp>
        <p:nvSpPr>
          <p:cNvPr id="8" name="Slide Number Placeholder 7"/>
          <p:cNvSpPr>
            <a:spLocks noGrp="1"/>
          </p:cNvSpPr>
          <p:nvPr>
            <p:ph type="sldNum" sz="quarter" idx="11"/>
          </p:nvPr>
        </p:nvSpPr>
        <p:spPr>
          <a:xfrm>
            <a:off x="8486139" y="6324601"/>
            <a:ext cx="1315721" cy="365125"/>
          </a:xfrm>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030974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August 18,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486139" y="6411595"/>
            <a:ext cx="1315721" cy="365125"/>
          </a:xfrm>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96289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August 18,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486139" y="6411595"/>
            <a:ext cx="1315721" cy="365125"/>
          </a:xfrm>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876868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9EC054-3869-4501-B163-1BBFDE8DCE04}" type="datetime4">
              <a:rPr lang="en-US" smtClean="0"/>
              <a:pPr/>
              <a:t>August 18,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486139" y="6452234"/>
            <a:ext cx="1315721" cy="365125"/>
          </a:xfrm>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551926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August 18,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486139" y="6411595"/>
            <a:ext cx="1315721" cy="365125"/>
          </a:xfrm>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119018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18,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569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B68A6-F615-4AE9-8531-D4DD9EB246F3}" type="datetime4">
              <a:rPr lang="en-US" smtClean="0">
                <a:solidFill>
                  <a:prstClr val="black"/>
                </a:solidFill>
              </a:rPr>
              <a:pPr/>
              <a:t>August 18, 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3059694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August 18,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258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31F9E-604E-4343-9F29-EF72E8231CAD}" type="datetime4">
              <a:rPr lang="en-US" smtClean="0"/>
              <a:pPr/>
              <a:t>August 18,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592910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E1CE-37F8-4102-8DF9-852A0A51F293}" type="datetime4">
              <a:rPr lang="en-US" smtClean="0"/>
              <a:pPr/>
              <a:t>August 18,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19255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401EC34-6355-4085-85E4-F36BC6B9A3AE}" type="datetime4">
              <a:rPr lang="en-US" smtClean="0">
                <a:solidFill>
                  <a:prstClr val="black"/>
                </a:solidFill>
              </a:rPr>
              <a:pPr/>
              <a:t>August 18, 2021</a:t>
            </a:fld>
            <a:endParaRPr lang="en-US" dirty="0">
              <a:solidFill>
                <a:prstClr val="black"/>
              </a:solidFill>
            </a:endParaRPr>
          </a:p>
        </p:txBody>
      </p:sp>
      <p:sp>
        <p:nvSpPr>
          <p:cNvPr id="9" name="Footer Placeholder 8"/>
          <p:cNvSpPr>
            <a:spLocks noGrp="1"/>
          </p:cNvSpPr>
          <p:nvPr>
            <p:ph type="ftr" sz="quarter" idx="12"/>
          </p:nvPr>
        </p:nvSpPr>
        <p:spPr/>
        <p:txBody>
          <a:bodyPr/>
          <a:lstStyle/>
          <a:p>
            <a:endParaRPr lang="en-US" dirty="0">
              <a:solidFill>
                <a:prstClr val="black"/>
              </a:solidFill>
            </a:endParaRPr>
          </a:p>
        </p:txBody>
      </p:sp>
      <p:sp>
        <p:nvSpPr>
          <p:cNvPr id="10" name="Slide Number Placeholder 5"/>
          <p:cNvSpPr>
            <a:spLocks noGrp="1"/>
          </p:cNvSpPr>
          <p:nvPr>
            <p:ph type="sldNum" sz="quarter" idx="13"/>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64565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AEBFC6-748D-44B0-BFCA-941754C8C83D}" type="datetime4">
              <a:rPr lang="en-US" smtClean="0">
                <a:solidFill>
                  <a:prstClr val="black"/>
                </a:solidFill>
              </a:rPr>
              <a:pPr/>
              <a:t>August 18, 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8"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368777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C903C9-1625-4EC6-9206-DD503216611A}" type="datetime4">
              <a:rPr lang="en-US" smtClean="0">
                <a:solidFill>
                  <a:prstClr val="black"/>
                </a:solidFill>
              </a:rPr>
              <a:pPr/>
              <a:t>August 18, 2021</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10"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58963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B72F49-AE8A-4564-8F2A-60CA766F3E9A}" type="datetime4">
              <a:rPr lang="en-US" smtClean="0">
                <a:solidFill>
                  <a:prstClr val="black"/>
                </a:solidFill>
              </a:rPr>
              <a:pPr/>
              <a:t>August 18, 2021</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335234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6742F-45B8-48DB-987D-F6536A22F536}" type="datetime4">
              <a:rPr lang="en-US" smtClean="0">
                <a:solidFill>
                  <a:prstClr val="black"/>
                </a:solidFill>
              </a:rPr>
              <a:pPr/>
              <a:t>August 18, 2021</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5"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63225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6BB462-8CBA-4DA8-A20D-CD84F2838E4E}" type="datetime4">
              <a:rPr lang="en-US" smtClean="0">
                <a:solidFill>
                  <a:prstClr val="black"/>
                </a:solidFill>
              </a:rPr>
              <a:pPr/>
              <a:t>August 18, 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8" name="Title 7"/>
          <p:cNvSpPr>
            <a:spLocks noGrp="1"/>
          </p:cNvSpPr>
          <p:nvPr>
            <p:ph type="title"/>
          </p:nvPr>
        </p:nvSpPr>
        <p:spPr/>
        <p:txBody>
          <a:bodyPr/>
          <a:lstStyle/>
          <a:p>
            <a:r>
              <a:rPr lang="en-US"/>
              <a:t>Click to edit Master title style</a:t>
            </a:r>
          </a:p>
        </p:txBody>
      </p:sp>
      <p:sp>
        <p:nvSpPr>
          <p:cNvPr id="9"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147670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ED88B5-8E57-4A33-9DF7-E88BC7D90731}" type="datetime4">
              <a:rPr lang="en-US" smtClean="0">
                <a:solidFill>
                  <a:prstClr val="black"/>
                </a:solidFill>
              </a:rPr>
              <a:pPr/>
              <a:t>August 18, 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2654847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4A8AC0E-A180-4EAB-B8D3-A19F64E76244}" type="datetime4">
              <a:rPr lang="en-US" smtClean="0">
                <a:solidFill>
                  <a:prstClr val="black"/>
                </a:solidFill>
              </a:rPr>
              <a:pPr/>
              <a:t>August 18, 2021</a:t>
            </a:fld>
            <a:endParaRPr lang="en-US" dirty="0">
              <a:solidFill>
                <a:prstClr val="black"/>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solidFill>
                  <a:srgbClr val="242852"/>
                </a:solidFill>
              </a:rPr>
              <a:pPr/>
              <a:t>‹#›</a:t>
            </a:fld>
            <a:endParaRPr lang="en-US" dirty="0">
              <a:solidFill>
                <a:srgbClr val="242852"/>
              </a:solidFill>
            </a:endParaRPr>
          </a:p>
        </p:txBody>
      </p:sp>
      <p:sp>
        <p:nvSpPr>
          <p:cNvPr id="8" name="Rectangle 7"/>
          <p:cNvSpPr/>
          <p:nvPr/>
        </p:nvSpPr>
        <p:spPr>
          <a:xfrm>
            <a:off x="0" y="0"/>
            <a:ext cx="142876"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D72"/>
              </a:solidFill>
            </a:endParaRPr>
          </a:p>
        </p:txBody>
      </p:sp>
      <p:pic>
        <p:nvPicPr>
          <p:cNvPr id="9" name="Picture 8" descr="university.shield.small.blue.jp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420528" y="152718"/>
            <a:ext cx="1282147" cy="1371600"/>
          </a:xfrm>
          <a:prstGeom prst="rect">
            <a:avLst/>
          </a:prstGeom>
        </p:spPr>
      </p:pic>
    </p:spTree>
    <p:extLst>
      <p:ext uri="{BB962C8B-B14F-4D97-AF65-F5344CB8AC3E}">
        <p14:creationId xmlns:p14="http://schemas.microsoft.com/office/powerpoint/2010/main" val="1372076007"/>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l" defTabSz="914400" rtl="0" eaLnBrk="1" latinLnBrk="0" hangingPunct="1">
        <a:spcBef>
          <a:spcPct val="0"/>
        </a:spcBef>
        <a:buNone/>
        <a:defRPr sz="3600" kern="1200" cap="all" spc="-60" baseline="0">
          <a:solidFill>
            <a:srgbClr val="002D7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August 18, 2021</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8" name="Rectangle 7"/>
          <p:cNvSpPr/>
          <p:nvPr/>
        </p:nvSpPr>
        <p:spPr>
          <a:xfrm>
            <a:off x="0" y="0"/>
            <a:ext cx="142876"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D72"/>
              </a:solidFill>
            </a:endParaRPr>
          </a:p>
        </p:txBody>
      </p:sp>
      <p:pic>
        <p:nvPicPr>
          <p:cNvPr id="9" name="Picture 8" descr="university.shield.small.blue.jp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952509" y="152718"/>
            <a:ext cx="750166" cy="802504"/>
          </a:xfrm>
          <a:prstGeom prst="rect">
            <a:avLst/>
          </a:prstGeom>
        </p:spPr>
      </p:pic>
    </p:spTree>
    <p:extLst>
      <p:ext uri="{BB962C8B-B14F-4D97-AF65-F5344CB8AC3E}">
        <p14:creationId xmlns:p14="http://schemas.microsoft.com/office/powerpoint/2010/main" val="3049766186"/>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sldNum="0" hdr="0" ftr="0" dt="0"/>
  <p:txStyles>
    <p:titleStyle>
      <a:lvl1pPr algn="l" defTabSz="914400" rtl="0" eaLnBrk="1" latinLnBrk="0" hangingPunct="1">
        <a:spcBef>
          <a:spcPct val="0"/>
        </a:spcBef>
        <a:buNone/>
        <a:defRPr sz="3600" kern="1200" cap="all" spc="-60" baseline="0">
          <a:solidFill>
            <a:srgbClr val="002D7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clipart.org/detail/196187/oceania-world-globe-by-bdtiger2000-196187"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thekramerisnow.blogspot.com/2013/09/likabiliism.html" TargetMode="External"/><Relationship Id="rId5" Type="http://schemas.openxmlformats.org/officeDocument/2006/relationships/image" Target="../media/image21.jpeg"/><Relationship Id="rId4" Type="http://schemas.openxmlformats.org/officeDocument/2006/relationships/hyperlink" Target="https://elketeaches.wordpress.com/tag/facebook/"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avidapaflo.com/2016/05/using-star-framework-for-interview.html" TargetMode="External"/><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hyperlink" Target="http://www.flickr.com/photos/23024164@N06/7803683540/" TargetMode="Externa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hyperlink" Target="http://arkansasgopwing.blogspot.com/2012_01_01_archive.html"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igtri.org/student-resources/" TargetMode="External"/><Relationship Id="rId2" Type="http://schemas.openxmlformats.org/officeDocument/2006/relationships/hyperlink" Target="https://www.uscis.gov/working-united-states/students-and-exchange-visitors/students-and-employment/stem-opt" TargetMode="Externa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hyperlink" Target="http://www.migtri.org/wordpress/wp-content/uploads/2014/11/Reworked-partners-page.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www.uscis.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hyperlink" Target="http://news.euspert.com/find-job-usa-eu-people/" TargetMode="External"/><Relationship Id="rId2" Type="http://schemas.openxmlformats.org/officeDocument/2006/relationships/hyperlink" Target="http://www.uscis.gov/" TargetMode="External"/><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hyperlink" Target="http://thewhizzer.blogspot.com/2006_06_01_archive.html" TargetMode="Externa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en.wikipedia.org/wiki/Johns_Hopkins_University"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uscis.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regontrailschools.com/sandygrade/2015/02/05/5-quick-facts-about-oregons-new-state-tests/"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powerties.net/frequently-asked-questions-and-answers/" TargetMode="External"/><Relationship Id="rId3" Type="http://schemas.openxmlformats.org/officeDocument/2006/relationships/hyperlink" Target="http://www.myvisajobs.com/" TargetMode="External"/><Relationship Id="rId7" Type="http://schemas.openxmlformats.org/officeDocument/2006/relationships/hyperlink" Target="https://ecf.fairsey.com/#!/" TargetMode="External"/><Relationship Id="rId2" Type="http://schemas.openxmlformats.org/officeDocument/2006/relationships/hyperlink" Target="https://optnation.com/" TargetMode="External"/><Relationship Id="rId1" Type="http://schemas.openxmlformats.org/officeDocument/2006/relationships/slideLayout" Target="../slideLayouts/slideLayout2.xml"/><Relationship Id="rId6" Type="http://schemas.openxmlformats.org/officeDocument/2006/relationships/hyperlink" Target="https://careerforum.net/en/event/bos/" TargetMode="External"/><Relationship Id="rId11" Type="http://schemas.openxmlformats.org/officeDocument/2006/relationships/hyperlink" Target="http://toomanyheartbeats.blogspot.com/p/dysautonomia-resources.html" TargetMode="External"/><Relationship Id="rId5" Type="http://schemas.openxmlformats.org/officeDocument/2006/relationships/hyperlink" Target="https://www.careercross.com/en" TargetMode="External"/><Relationship Id="rId10" Type="http://schemas.openxmlformats.org/officeDocument/2006/relationships/image" Target="../media/image36.png"/><Relationship Id="rId4" Type="http://schemas.openxmlformats.org/officeDocument/2006/relationships/hyperlink" Target="http://www.jiesworld.com/" TargetMode="External"/><Relationship Id="rId9" Type="http://schemas.openxmlformats.org/officeDocument/2006/relationships/hyperlink" Target="http://theinternationaladvantage.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ertifiablyfit.blogspot.com/2010/04/celebrating-accomplishments.html" TargetMode="External"/><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hyperlink" Target="http://mathmagicwithlaster.blogspot.com/2012/09/i-have-learned.html" TargetMode="Externa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mailto:msavag16@jhu.edu" TargetMode="External"/><Relationship Id="rId7" Type="http://schemas.openxmlformats.org/officeDocument/2006/relationships/image" Target="../media/image40.jpeg"/><Relationship Id="rId2" Type="http://schemas.openxmlformats.org/officeDocument/2006/relationships/hyperlink" Target="https://jhu.joinhandshake.com/"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mailto:rrao12@jhu.edu" TargetMode="External"/><Relationship Id="rId10" Type="http://schemas.openxmlformats.org/officeDocument/2006/relationships/image" Target="../media/image42.jpeg"/><Relationship Id="rId4" Type="http://schemas.openxmlformats.org/officeDocument/2006/relationships/hyperlink" Target="mailto:Sonjala@jhu.edu" TargetMode="External"/><Relationship Id="rId9" Type="http://schemas.openxmlformats.org/officeDocument/2006/relationships/hyperlink" Target="http://ookamikasumi.deviantart.com/art/Rose-frame-03a-20416194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hembam.com/experiments/painkiller-chromatography/"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hembam.com/experiments/painkiller-chromatography/"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http://salty-poetry.blogspot.com/2010_06_01_archive.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448" y="1721908"/>
            <a:ext cx="8699619" cy="4730326"/>
          </a:xfrm>
        </p:spPr>
        <p:txBody>
          <a:bodyPr>
            <a:normAutofit fontScale="70000" lnSpcReduction="20000"/>
          </a:bodyPr>
          <a:lstStyle/>
          <a:p>
            <a:pPr algn="ctr">
              <a:lnSpc>
                <a:spcPct val="100000"/>
              </a:lnSpc>
              <a:spcBef>
                <a:spcPts val="0"/>
              </a:spcBef>
            </a:pPr>
            <a:endParaRPr lang="en-US" sz="3500" dirty="0">
              <a:solidFill>
                <a:srgbClr val="0070C0"/>
              </a:solidFill>
              <a:latin typeface="Lucida Calligraphy" panose="03010101010101010101" pitchFamily="66" charset="0"/>
            </a:endParaRPr>
          </a:p>
          <a:p>
            <a:pPr algn="ctr">
              <a:lnSpc>
                <a:spcPct val="100000"/>
              </a:lnSpc>
              <a:spcBef>
                <a:spcPts val="0"/>
              </a:spcBef>
            </a:pPr>
            <a:r>
              <a:rPr lang="en-US" sz="3500" dirty="0">
                <a:solidFill>
                  <a:srgbClr val="0070C0"/>
                </a:solidFill>
                <a:latin typeface="Arial Black" panose="020B0A04020102020204" pitchFamily="34" charset="0"/>
              </a:rPr>
              <a:t>INTRO TO THE U.S. JOB SEARCH</a:t>
            </a:r>
          </a:p>
          <a:p>
            <a:pPr algn="ctr">
              <a:lnSpc>
                <a:spcPct val="100000"/>
              </a:lnSpc>
              <a:spcBef>
                <a:spcPts val="0"/>
              </a:spcBef>
            </a:pPr>
            <a:r>
              <a:rPr lang="en-US" sz="3500" dirty="0">
                <a:solidFill>
                  <a:srgbClr val="0070C0"/>
                </a:solidFill>
                <a:latin typeface="Arial Black" panose="020B0A04020102020204" pitchFamily="34" charset="0"/>
              </a:rPr>
              <a:t>for</a:t>
            </a:r>
          </a:p>
          <a:p>
            <a:pPr algn="ctr">
              <a:lnSpc>
                <a:spcPct val="100000"/>
              </a:lnSpc>
              <a:spcBef>
                <a:spcPts val="0"/>
              </a:spcBef>
            </a:pPr>
            <a:r>
              <a:rPr lang="en-US" sz="3500" dirty="0">
                <a:solidFill>
                  <a:srgbClr val="0070C0"/>
                </a:solidFill>
                <a:latin typeface="Arial Black" panose="020B0A04020102020204" pitchFamily="34" charset="0"/>
              </a:rPr>
              <a:t>INTERNATIONAL STUDENTS</a:t>
            </a:r>
          </a:p>
          <a:p>
            <a:pPr algn="ctr">
              <a:lnSpc>
                <a:spcPct val="100000"/>
              </a:lnSpc>
              <a:spcBef>
                <a:spcPts val="0"/>
              </a:spcBef>
            </a:pPr>
            <a:r>
              <a:rPr lang="en-US" sz="1600" b="0" dirty="0">
                <a:solidFill>
                  <a:srgbClr val="C00000"/>
                </a:solidFill>
              </a:rPr>
              <a:t>By Mark Savage</a:t>
            </a:r>
          </a:p>
          <a:p>
            <a:pPr algn="ctr">
              <a:lnSpc>
                <a:spcPct val="100000"/>
              </a:lnSpc>
              <a:spcBef>
                <a:spcPts val="0"/>
              </a:spcBef>
            </a:pPr>
            <a:endParaRPr lang="en-US" sz="1600" dirty="0">
              <a:solidFill>
                <a:srgbClr val="C00000"/>
              </a:solidFill>
              <a:latin typeface="+mj-lt"/>
            </a:endParaRPr>
          </a:p>
          <a:p>
            <a:pPr algn="ctr">
              <a:lnSpc>
                <a:spcPct val="100000"/>
              </a:lnSpc>
              <a:spcBef>
                <a:spcPts val="0"/>
              </a:spcBef>
            </a:pPr>
            <a:r>
              <a:rPr lang="en-US" dirty="0">
                <a:solidFill>
                  <a:srgbClr val="00B0F0"/>
                </a:solidFill>
                <a:latin typeface="+mj-lt"/>
              </a:rPr>
              <a:t>This Presentation is Not Voiced-Over</a:t>
            </a:r>
            <a:r>
              <a:rPr lang="en-US" sz="2600" dirty="0">
                <a:solidFill>
                  <a:srgbClr val="C00000"/>
                </a:solidFill>
                <a:latin typeface="+mj-lt"/>
              </a:rPr>
              <a:t> </a:t>
            </a:r>
            <a:endParaRPr lang="en-US" sz="1700" dirty="0">
              <a:solidFill>
                <a:srgbClr val="002060"/>
              </a:solidFill>
            </a:endParaRPr>
          </a:p>
          <a:p>
            <a:pPr algn="ctr">
              <a:lnSpc>
                <a:spcPct val="100000"/>
              </a:lnSpc>
              <a:spcBef>
                <a:spcPts val="0"/>
              </a:spcBef>
            </a:pPr>
            <a:endParaRPr lang="en-US" sz="1700" dirty="0">
              <a:solidFill>
                <a:srgbClr val="002060"/>
              </a:solidFill>
            </a:endParaRPr>
          </a:p>
          <a:p>
            <a:pPr algn="ctr">
              <a:lnSpc>
                <a:spcPct val="100000"/>
              </a:lnSpc>
              <a:spcBef>
                <a:spcPts val="0"/>
              </a:spcBef>
            </a:pPr>
            <a:r>
              <a:rPr lang="en-US" sz="1700" dirty="0">
                <a:solidFill>
                  <a:srgbClr val="00B0F0"/>
                </a:solidFill>
              </a:rPr>
              <a:t>If you never worked with a career services office at your undergraduate institution, the concept may be new to you. </a:t>
            </a:r>
          </a:p>
          <a:p>
            <a:pPr algn="ctr">
              <a:lnSpc>
                <a:spcPct val="100000"/>
              </a:lnSpc>
              <a:spcBef>
                <a:spcPts val="0"/>
              </a:spcBef>
            </a:pPr>
            <a:endParaRPr lang="en-US" sz="1700" dirty="0"/>
          </a:p>
          <a:p>
            <a:pPr algn="ctr">
              <a:lnSpc>
                <a:spcPct val="100000"/>
              </a:lnSpc>
              <a:spcBef>
                <a:spcPts val="0"/>
              </a:spcBef>
            </a:pPr>
            <a:endParaRPr lang="en-US" sz="1700" dirty="0">
              <a:solidFill>
                <a:srgbClr val="0070C0"/>
              </a:solidFill>
            </a:endParaRPr>
          </a:p>
          <a:p>
            <a:pPr algn="ctr">
              <a:lnSpc>
                <a:spcPct val="100000"/>
              </a:lnSpc>
              <a:spcBef>
                <a:spcPts val="0"/>
              </a:spcBef>
            </a:pPr>
            <a:r>
              <a:rPr lang="en-US" sz="2700" dirty="0">
                <a:solidFill>
                  <a:srgbClr val="002060"/>
                </a:solidFill>
              </a:rPr>
              <a:t>At Johns Hopkins University, your</a:t>
            </a:r>
            <a:r>
              <a:rPr lang="en-US" sz="2700" dirty="0">
                <a:solidFill>
                  <a:srgbClr val="0070C0"/>
                </a:solidFill>
              </a:rPr>
              <a:t> </a:t>
            </a:r>
            <a:r>
              <a:rPr lang="en-US" sz="2700" dirty="0">
                <a:solidFill>
                  <a:srgbClr val="002060"/>
                </a:solidFill>
              </a:rPr>
              <a:t>Life Design Educator can be a strong ally for:</a:t>
            </a:r>
          </a:p>
          <a:p>
            <a:pPr marL="465138" algn="ctr">
              <a:lnSpc>
                <a:spcPct val="100000"/>
              </a:lnSpc>
            </a:pPr>
            <a:endParaRPr lang="en-US" sz="2200" dirty="0">
              <a:solidFill>
                <a:srgbClr val="0070C0"/>
              </a:solidFill>
            </a:endParaRPr>
          </a:p>
          <a:p>
            <a:pPr marL="465138" algn="ctr">
              <a:lnSpc>
                <a:spcPct val="100000"/>
              </a:lnSpc>
            </a:pPr>
            <a:r>
              <a:rPr lang="en-US" sz="2200" dirty="0">
                <a:solidFill>
                  <a:srgbClr val="0070C0"/>
                </a:solidFill>
              </a:rPr>
              <a:t>Assessing Career Interests;   Resume and Cover Letter Reviews;   Networking; </a:t>
            </a:r>
          </a:p>
          <a:p>
            <a:pPr marL="465138" algn="ctr">
              <a:lnSpc>
                <a:spcPct val="100000"/>
              </a:lnSpc>
            </a:pPr>
            <a:r>
              <a:rPr lang="en-US" sz="2200" dirty="0">
                <a:solidFill>
                  <a:srgbClr val="0070C0"/>
                </a:solidFill>
              </a:rPr>
              <a:t>Interviewing;   Visa-Focused Job Search Strategies</a:t>
            </a:r>
            <a:endParaRPr lang="en-US" sz="3200" dirty="0">
              <a:solidFill>
                <a:srgbClr val="0070C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a:t>
            </a:fld>
            <a:endParaRPr lang="en-US" dirty="0">
              <a:solidFill>
                <a:srgbClr val="242852"/>
              </a:solidFill>
            </a:endParaRPr>
          </a:p>
        </p:txBody>
      </p:sp>
      <p:sp>
        <p:nvSpPr>
          <p:cNvPr id="6" name="Title 5">
            <a:extLst>
              <a:ext uri="{FF2B5EF4-FFF2-40B4-BE49-F238E27FC236}">
                <a16:creationId xmlns:a16="http://schemas.microsoft.com/office/drawing/2014/main" id="{C3B3FCF5-73DF-4C1C-9AD5-8A9E2997217F}"/>
              </a:ext>
            </a:extLst>
          </p:cNvPr>
          <p:cNvSpPr>
            <a:spLocks noGrp="1"/>
          </p:cNvSpPr>
          <p:nvPr>
            <p:ph type="title"/>
          </p:nvPr>
        </p:nvSpPr>
        <p:spPr>
          <a:xfrm>
            <a:off x="457200" y="152717"/>
            <a:ext cx="5791200" cy="698183"/>
          </a:xfrm>
        </p:spPr>
        <p:txBody>
          <a:bodyPr>
            <a:normAutofit fontScale="90000"/>
          </a:bodyPr>
          <a:lstStyle/>
          <a:p>
            <a:r>
              <a:rPr lang="en-US" sz="2000" b="1" dirty="0"/>
              <a:t>JOHNS HOPKINS Life Design LAB</a:t>
            </a:r>
            <a:br>
              <a:rPr lang="en-US" sz="2000" b="1" dirty="0"/>
            </a:br>
            <a:r>
              <a:rPr lang="en-US" sz="2000" b="1" dirty="0"/>
              <a:t>ENGINEERING Graduate STUDENTS</a:t>
            </a:r>
            <a:endParaRPr lang="en-US" dirty="0"/>
          </a:p>
        </p:txBody>
      </p:sp>
      <p:pic>
        <p:nvPicPr>
          <p:cNvPr id="13" name="Picture 12">
            <a:extLst>
              <a:ext uri="{FF2B5EF4-FFF2-40B4-BE49-F238E27FC236}">
                <a16:creationId xmlns:a16="http://schemas.microsoft.com/office/drawing/2014/main" id="{D1015411-6BDB-4017-9624-D05365888AAD}"/>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3849" y="2347717"/>
            <a:ext cx="1224373" cy="1222450"/>
          </a:xfrm>
          <a:prstGeom prst="rect">
            <a:avLst/>
          </a:prstGeom>
        </p:spPr>
      </p:pic>
      <p:pic>
        <p:nvPicPr>
          <p:cNvPr id="12" name="Picture 11">
            <a:extLst>
              <a:ext uri="{FF2B5EF4-FFF2-40B4-BE49-F238E27FC236}">
                <a16:creationId xmlns:a16="http://schemas.microsoft.com/office/drawing/2014/main" id="{0A776A64-2C18-42C6-9A7C-C338E3FC8314}"/>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72683" y="2347717"/>
            <a:ext cx="1224373" cy="1222450"/>
          </a:xfrm>
          <a:prstGeom prst="rect">
            <a:avLst/>
          </a:prstGeom>
        </p:spPr>
      </p:pic>
    </p:spTree>
    <p:extLst>
      <p:ext uri="{BB962C8B-B14F-4D97-AF65-F5344CB8AC3E}">
        <p14:creationId xmlns:p14="http://schemas.microsoft.com/office/powerpoint/2010/main" val="270491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25000" lnSpcReduction="20000"/>
          </a:bodyPr>
          <a:lstStyle/>
          <a:p>
            <a:pPr marL="4635500" indent="-342900">
              <a:buFont typeface="Arial" panose="020B0604020202020204" pitchFamily="34" charset="0"/>
              <a:buChar char="•"/>
            </a:pPr>
            <a:endParaRPr lang="en-US" b="0" dirty="0"/>
          </a:p>
          <a:p>
            <a:pPr marL="3425825"/>
            <a:endParaRPr lang="en-US" sz="2900" dirty="0"/>
          </a:p>
          <a:p>
            <a:pPr marL="3084513"/>
            <a:r>
              <a:rPr lang="en-US" sz="6400" dirty="0">
                <a:solidFill>
                  <a:srgbClr val="0070C0"/>
                </a:solidFill>
              </a:rPr>
              <a:t>Join clubs &amp; interest groups, volunteer,                      and connect with people</a:t>
            </a:r>
            <a:r>
              <a:rPr lang="en-US" sz="6400" dirty="0">
                <a:solidFill>
                  <a:srgbClr val="C00000"/>
                </a:solidFill>
              </a:rPr>
              <a:t> </a:t>
            </a:r>
            <a:r>
              <a:rPr lang="en-US" sz="6400" b="0" dirty="0"/>
              <a:t>of various ages                       and   social  /  economic  backgrounds  on                                  campus and  in the  Baltimore  community. </a:t>
            </a:r>
          </a:p>
          <a:p>
            <a:pPr marL="3084513"/>
            <a:r>
              <a:rPr lang="en-US" sz="4000" dirty="0"/>
              <a:t>  </a:t>
            </a:r>
          </a:p>
          <a:p>
            <a:pPr marL="3084513">
              <a:spcBef>
                <a:spcPts val="0"/>
              </a:spcBef>
            </a:pPr>
            <a:r>
              <a:rPr lang="en-US" sz="6400" dirty="0">
                <a:solidFill>
                  <a:srgbClr val="0070C0"/>
                </a:solidFill>
              </a:rPr>
              <a:t>Be genuine, listen, respect people’s time, and don’t worry about your accent.</a:t>
            </a:r>
            <a:r>
              <a:rPr lang="en-US" sz="6400" b="0" dirty="0">
                <a:solidFill>
                  <a:srgbClr val="0070C0"/>
                </a:solidFill>
              </a:rPr>
              <a:t>     </a:t>
            </a:r>
            <a:r>
              <a:rPr lang="en-US" sz="6400" b="0" dirty="0"/>
              <a:t>People want to engage in     real conversation; If they like you, they may offer to help you!  Also network with other international students.</a:t>
            </a:r>
          </a:p>
          <a:p>
            <a:pPr marL="3084513"/>
            <a:r>
              <a:rPr lang="en-US" sz="4000" dirty="0"/>
              <a:t>  </a:t>
            </a:r>
          </a:p>
          <a:p>
            <a:pPr marL="3084513">
              <a:spcBef>
                <a:spcPts val="0"/>
              </a:spcBef>
            </a:pPr>
            <a:r>
              <a:rPr lang="en-US" sz="6400" dirty="0">
                <a:solidFill>
                  <a:srgbClr val="0070C0"/>
                </a:solidFill>
              </a:rPr>
              <a:t>Use social networking such as  LinkedIn</a:t>
            </a:r>
            <a:r>
              <a:rPr lang="en-US" sz="6400" dirty="0"/>
              <a:t> </a:t>
            </a:r>
            <a:r>
              <a:rPr lang="en-US" sz="6400" b="0" dirty="0"/>
              <a:t>to find alumni and others who can offer advice or who may work for employers or in geographic areas or of potential interest.</a:t>
            </a:r>
          </a:p>
          <a:p>
            <a:pPr marL="3084513">
              <a:spcBef>
                <a:spcPts val="0"/>
              </a:spcBef>
            </a:pPr>
            <a:endParaRPr lang="en-US" sz="6400" b="0" dirty="0"/>
          </a:p>
          <a:p>
            <a:pPr marL="3425825"/>
            <a:r>
              <a:rPr lang="en-US" sz="4000" dirty="0"/>
              <a:t> </a:t>
            </a:r>
          </a:p>
          <a:p>
            <a:pPr marL="61913" algn="just">
              <a:spcBef>
                <a:spcPts val="0"/>
              </a:spcBef>
            </a:pPr>
            <a:r>
              <a:rPr lang="en-US" sz="7200" dirty="0">
                <a:solidFill>
                  <a:srgbClr val="0070C0"/>
                </a:solidFill>
              </a:rPr>
              <a:t>In a job interview,</a:t>
            </a:r>
            <a:r>
              <a:rPr lang="en-US" sz="7200" dirty="0">
                <a:solidFill>
                  <a:srgbClr val="C00000"/>
                </a:solidFill>
              </a:rPr>
              <a:t> </a:t>
            </a:r>
            <a:r>
              <a:rPr lang="en-US" sz="7200" b="0" dirty="0"/>
              <a:t>do discuss your current US education and experience, but also talk about your home country experience. Focus on your accomplishments, what you learned, and how you succeeded</a:t>
            </a:r>
            <a:r>
              <a:rPr lang="en-US" sz="6400" b="0" dirty="0"/>
              <a:t>.</a:t>
            </a:r>
          </a:p>
          <a:p>
            <a:pPr marL="61913">
              <a:spcBef>
                <a:spcPts val="0"/>
              </a:spcBef>
            </a:pPr>
            <a:r>
              <a:rPr lang="en-US" sz="4000" dirty="0"/>
              <a:t> </a:t>
            </a:r>
          </a:p>
          <a:p>
            <a:pPr marL="61913" algn="just">
              <a:spcBef>
                <a:spcPts val="0"/>
              </a:spcBef>
            </a:pPr>
            <a:r>
              <a:rPr lang="en-US" sz="7200" dirty="0">
                <a:solidFill>
                  <a:srgbClr val="0070C0"/>
                </a:solidFill>
              </a:rPr>
              <a:t>If you have no work experience,</a:t>
            </a:r>
            <a:r>
              <a:rPr lang="en-US" sz="7200" dirty="0"/>
              <a:t> </a:t>
            </a:r>
            <a:r>
              <a:rPr lang="en-US" sz="7200" b="0" dirty="0"/>
              <a:t>talk about a school or volunteer project.  Relate your skills, past experience and motivation for success to the job you’re discussing while convincingly expressing strong interest</a:t>
            </a:r>
            <a:r>
              <a:rPr lang="en-US" sz="6400" b="0" dirty="0"/>
              <a:t>.</a:t>
            </a:r>
          </a:p>
          <a:p>
            <a:pPr marL="61913">
              <a:spcBef>
                <a:spcPts val="0"/>
              </a:spcBef>
            </a:pPr>
            <a:r>
              <a:rPr lang="en-US" sz="4000" dirty="0"/>
              <a:t>  </a:t>
            </a:r>
          </a:p>
          <a:p>
            <a:pPr marL="61913">
              <a:spcBef>
                <a:spcPts val="0"/>
              </a:spcBef>
            </a:pPr>
            <a:r>
              <a:rPr lang="en-US" sz="7200" dirty="0">
                <a:solidFill>
                  <a:srgbClr val="C00000"/>
                </a:solidFill>
              </a:rPr>
              <a:t>Impactful storytelling will help your interviewer know what you’re all about.</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10</a:t>
            </a:fld>
            <a:endParaRPr lang="en-US" dirty="0">
              <a:solidFill>
                <a:srgbClr val="242852"/>
              </a:solidFill>
            </a:endParaRPr>
          </a:p>
        </p:txBody>
      </p:sp>
      <p:pic>
        <p:nvPicPr>
          <p:cNvPr id="6" name="Picture 5">
            <a:extLst>
              <a:ext uri="{FF2B5EF4-FFF2-40B4-BE49-F238E27FC236}">
                <a16:creationId xmlns:a16="http://schemas.microsoft.com/office/drawing/2014/main" id="{9A1D20C8-2C65-4AA6-8D53-C07F209F9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88" y="711840"/>
            <a:ext cx="2668507" cy="3155486"/>
          </a:xfrm>
          <a:prstGeom prst="rect">
            <a:avLst/>
          </a:prstGeom>
        </p:spPr>
      </p:pic>
    </p:spTree>
    <p:extLst>
      <p:ext uri="{BB962C8B-B14F-4D97-AF65-F5344CB8AC3E}">
        <p14:creationId xmlns:p14="http://schemas.microsoft.com/office/powerpoint/2010/main" val="121040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a:bodyPr>
          <a:lstStyle/>
          <a:p>
            <a:pPr marL="4635500" indent="-342900">
              <a:buFont typeface="Arial" panose="020B0604020202020204" pitchFamily="34" charset="0"/>
              <a:buChar char="•"/>
            </a:pPr>
            <a:endParaRPr lang="en-US" b="0" dirty="0"/>
          </a:p>
          <a:p>
            <a:pPr marL="4635500" indent="-342900">
              <a:buFont typeface="Arial" panose="020B0604020202020204" pitchFamily="34" charset="0"/>
              <a:buChar char="•"/>
            </a:pPr>
            <a:endParaRPr lang="en-US" b="0" dirty="0"/>
          </a:p>
          <a:p>
            <a:pPr marL="4292600"/>
            <a:endParaRPr lang="en-US" b="0" dirty="0"/>
          </a:p>
          <a:p>
            <a:pPr marL="3430588" indent="-225425">
              <a:buFont typeface="Arial" panose="020B0604020202020204" pitchFamily="34" charset="0"/>
              <a:buChar char="•"/>
            </a:pPr>
            <a:endParaRPr lang="en-US" sz="2400" dirty="0">
              <a:solidFill>
                <a:srgbClr val="C00000"/>
              </a:solidFill>
            </a:endParaRPr>
          </a:p>
          <a:p>
            <a:pPr>
              <a:spcBef>
                <a:spcPts val="0"/>
              </a:spcBef>
            </a:pPr>
            <a:endParaRPr lang="en-US" dirty="0"/>
          </a:p>
          <a:p>
            <a:pPr>
              <a:spcBef>
                <a:spcPts val="0"/>
              </a:spcBef>
            </a:pPr>
            <a:endParaRPr lang="en-US" dirty="0"/>
          </a:p>
          <a:p>
            <a:pPr>
              <a:spcBef>
                <a:spcPts val="0"/>
              </a:spcBef>
            </a:pPr>
            <a:endParaRPr lang="en-US" dirty="0"/>
          </a:p>
          <a:p>
            <a:pPr algn="just">
              <a:spcBef>
                <a:spcPts val="0"/>
              </a:spcBef>
            </a:pPr>
            <a:endParaRPr lang="en-US" b="0" dirty="0"/>
          </a:p>
          <a:p>
            <a:pPr algn="just">
              <a:spcBef>
                <a:spcPts val="0"/>
              </a:spcBef>
            </a:pPr>
            <a:r>
              <a:rPr lang="en-US" b="0" dirty="0"/>
              <a:t>Your resume, the reputation of Johns Hopkins, and your skills will help you secure interviews, but once you’ve proven your capability to do the job, </a:t>
            </a:r>
            <a:r>
              <a:rPr lang="en-US" dirty="0">
                <a:solidFill>
                  <a:srgbClr val="0070C0"/>
                </a:solidFill>
              </a:rPr>
              <a:t>your “likability” will help you get the job.</a:t>
            </a:r>
          </a:p>
          <a:p>
            <a:pPr algn="just">
              <a:spcBef>
                <a:spcPts val="0"/>
              </a:spcBef>
            </a:pPr>
            <a:endParaRPr lang="en-US" dirty="0"/>
          </a:p>
          <a:p>
            <a:pPr>
              <a:spcBef>
                <a:spcPts val="0"/>
              </a:spcBef>
            </a:pPr>
            <a:r>
              <a:rPr lang="en-US" dirty="0">
                <a:solidFill>
                  <a:srgbClr val="0070C0"/>
                </a:solidFill>
              </a:rPr>
              <a:t>Smile, compliment people, and thank your interviewers.                     </a:t>
            </a:r>
            <a:r>
              <a:rPr lang="en-US" b="0" dirty="0"/>
              <a:t>                               </a:t>
            </a:r>
            <a:r>
              <a:rPr lang="en-US" dirty="0">
                <a:solidFill>
                  <a:srgbClr val="C00000"/>
                </a:solidFill>
              </a:rPr>
              <a:t>DON’T</a:t>
            </a:r>
            <a:r>
              <a:rPr lang="en-US" b="0" dirty="0"/>
              <a:t> focus too much on self-promotion, but   </a:t>
            </a:r>
            <a:r>
              <a:rPr lang="en-US" dirty="0">
                <a:solidFill>
                  <a:srgbClr val="C00000"/>
                </a:solidFill>
              </a:rPr>
              <a:t>DO</a:t>
            </a:r>
            <a:r>
              <a:rPr lang="en-US" b="0" dirty="0"/>
              <a:t> share your story            </a:t>
            </a:r>
            <a:r>
              <a:rPr lang="en-US" b="0" dirty="0">
                <a:solidFill>
                  <a:srgbClr val="0070C0"/>
                </a:solidFill>
              </a:rPr>
              <a:t>–   </a:t>
            </a:r>
            <a:r>
              <a:rPr lang="en-US" b="0" i="1" dirty="0">
                <a:solidFill>
                  <a:srgbClr val="0070C0"/>
                </a:solidFill>
              </a:rPr>
              <a:t>and not only your professional goals  </a:t>
            </a:r>
            <a:r>
              <a:rPr lang="en-US" b="0" dirty="0">
                <a:solidFill>
                  <a:srgbClr val="0070C0"/>
                </a:solidFill>
              </a:rPr>
              <a:t> –   </a:t>
            </a:r>
            <a:r>
              <a:rPr lang="en-US" b="0" dirty="0"/>
              <a:t>to establish rapport with  people who want to learn about your unique and interesting story.</a:t>
            </a:r>
          </a:p>
          <a:p>
            <a:pPr marL="465138">
              <a:lnSpc>
                <a:spcPct val="100000"/>
              </a:lnSpc>
              <a:spcBef>
                <a:spcPts val="0"/>
              </a:spcBef>
            </a:pPr>
            <a:endParaRPr lang="en-US" sz="3200" dirty="0">
              <a:solidFill>
                <a:srgbClr val="0070C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pPr marL="465138">
              <a:lnSpc>
                <a:spcPct val="100000"/>
              </a:lnSpc>
              <a:spcBef>
                <a:spcPts val="0"/>
              </a:spcBef>
            </a:pPr>
            <a:endParaRPr lang="en-US" sz="3200" dirty="0">
              <a:solidFill>
                <a:srgbClr val="0070C0"/>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11</a:t>
            </a:fld>
            <a:endParaRPr lang="en-US" dirty="0">
              <a:solidFill>
                <a:srgbClr val="242852"/>
              </a:solidFill>
            </a:endParaRPr>
          </a:p>
        </p:txBody>
      </p:sp>
      <p:sp>
        <p:nvSpPr>
          <p:cNvPr id="2" name="TextBox 1">
            <a:extLst>
              <a:ext uri="{FF2B5EF4-FFF2-40B4-BE49-F238E27FC236}">
                <a16:creationId xmlns:a16="http://schemas.microsoft.com/office/drawing/2014/main" id="{B252A94B-5D01-4576-B5C6-042C5CDF7E50}"/>
              </a:ext>
            </a:extLst>
          </p:cNvPr>
          <p:cNvSpPr txBox="1"/>
          <p:nvPr/>
        </p:nvSpPr>
        <p:spPr>
          <a:xfrm>
            <a:off x="542441" y="588783"/>
            <a:ext cx="6478291" cy="369332"/>
          </a:xfrm>
          <a:prstGeom prst="rect">
            <a:avLst/>
          </a:prstGeom>
          <a:noFill/>
        </p:spPr>
        <p:txBody>
          <a:bodyPr wrap="square" rtlCol="0">
            <a:spAutoFit/>
          </a:bodyPr>
          <a:lstStyle/>
          <a:p>
            <a:r>
              <a:rPr lang="en-US" b="1" dirty="0">
                <a:solidFill>
                  <a:srgbClr val="C00000"/>
                </a:solidFill>
              </a:rPr>
              <a:t>THE LIKABILITY FACTOR</a:t>
            </a:r>
          </a:p>
        </p:txBody>
      </p:sp>
      <p:pic>
        <p:nvPicPr>
          <p:cNvPr id="16" name="Picture 15">
            <a:extLst>
              <a:ext uri="{FF2B5EF4-FFF2-40B4-BE49-F238E27FC236}">
                <a16:creationId xmlns:a16="http://schemas.microsoft.com/office/drawing/2014/main" id="{203BA7F6-D91B-4125-879E-0CC88F25AD72}"/>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9426" y="1414143"/>
            <a:ext cx="3871362" cy="1877232"/>
          </a:xfrm>
          <a:prstGeom prst="rect">
            <a:avLst/>
          </a:prstGeom>
          <a:ln>
            <a:noFill/>
          </a:ln>
          <a:effectLst>
            <a:softEdge rad="112500"/>
          </a:effectLst>
        </p:spPr>
      </p:pic>
      <p:pic>
        <p:nvPicPr>
          <p:cNvPr id="6" name="Picture 5">
            <a:extLst>
              <a:ext uri="{FF2B5EF4-FFF2-40B4-BE49-F238E27FC236}">
                <a16:creationId xmlns:a16="http://schemas.microsoft.com/office/drawing/2014/main" id="{27A8A638-563C-44E0-A580-E3202DBD2130}"/>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243321" y="1414143"/>
            <a:ext cx="3575680" cy="1877232"/>
          </a:xfrm>
          <a:prstGeom prst="rect">
            <a:avLst/>
          </a:prstGeom>
          <a:ln>
            <a:noFill/>
          </a:ln>
          <a:effectLst>
            <a:softEdge rad="112500"/>
          </a:effectLst>
        </p:spPr>
      </p:pic>
    </p:spTree>
    <p:extLst>
      <p:ext uri="{BB962C8B-B14F-4D97-AF65-F5344CB8AC3E}">
        <p14:creationId xmlns:p14="http://schemas.microsoft.com/office/powerpoint/2010/main" val="276481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25000" lnSpcReduction="20000"/>
          </a:bodyPr>
          <a:lstStyle/>
          <a:p>
            <a:pPr marL="3827463" indent="-3198813"/>
            <a:endParaRPr lang="en-US" b="0" dirty="0"/>
          </a:p>
          <a:p>
            <a:pPr marL="3827463" indent="-3709988"/>
            <a:r>
              <a:rPr lang="en-US" sz="6600" dirty="0"/>
              <a:t>    </a:t>
            </a:r>
            <a:r>
              <a:rPr lang="en-US" sz="8000" dirty="0">
                <a:solidFill>
                  <a:srgbClr val="C00000"/>
                </a:solidFill>
              </a:rPr>
              <a:t>HOW MIGHT YOU  “FIT”  IN WITH THE WORKTEAM</a:t>
            </a:r>
            <a:r>
              <a:rPr lang="en-US" sz="6600" dirty="0">
                <a:solidFill>
                  <a:srgbClr val="C00000"/>
                </a:solidFill>
              </a:rPr>
              <a:t>?</a:t>
            </a:r>
          </a:p>
          <a:p>
            <a:pPr marL="3827463" indent="-3198813"/>
            <a:r>
              <a:rPr lang="en-US" sz="4000" dirty="0"/>
              <a:t> </a:t>
            </a:r>
          </a:p>
          <a:p>
            <a:pPr marL="4513263" indent="-393700" algn="just">
              <a:buFont typeface="Arial" panose="020B0604020202020204" pitchFamily="34" charset="0"/>
              <a:buChar char="•"/>
            </a:pPr>
            <a:endParaRPr lang="en-US" sz="6600" dirty="0">
              <a:solidFill>
                <a:srgbClr val="0070C0"/>
              </a:solidFill>
            </a:endParaRPr>
          </a:p>
          <a:p>
            <a:pPr marL="4513263" indent="-393700" algn="just">
              <a:buFont typeface="Arial" panose="020B0604020202020204" pitchFamily="34" charset="0"/>
              <a:buChar char="•"/>
            </a:pPr>
            <a:r>
              <a:rPr lang="en-US" sz="6600" dirty="0">
                <a:solidFill>
                  <a:srgbClr val="0070C0"/>
                </a:solidFill>
              </a:rPr>
              <a:t>The concept of “fit” can be confusing.  Craft stories </a:t>
            </a:r>
            <a:r>
              <a:rPr lang="en-US" sz="6600" b="0" dirty="0"/>
              <a:t>that incorporate how your strong background can be of value to the employer.</a:t>
            </a:r>
          </a:p>
          <a:p>
            <a:pPr marL="4513263" indent="-393700" algn="just">
              <a:buFont typeface="Arial" panose="020B0604020202020204" pitchFamily="34" charset="0"/>
              <a:buChar char="•"/>
            </a:pPr>
            <a:r>
              <a:rPr lang="en-US" sz="6600" dirty="0">
                <a:solidFill>
                  <a:srgbClr val="0070C0"/>
                </a:solidFill>
              </a:rPr>
              <a:t>Great grades can reflect knowledge, but employers also value “soft skills:” </a:t>
            </a:r>
            <a:r>
              <a:rPr lang="en-US" sz="6600" dirty="0"/>
              <a:t>- </a:t>
            </a:r>
            <a:r>
              <a:rPr lang="en-US" sz="6600" b="0" dirty="0"/>
              <a:t>the ability to work with people; resolve conflicts; communicate and present; gain customer trust; disagree respectfully; etc.  International students can sometimes be perceived as lacking in these skills.</a:t>
            </a:r>
          </a:p>
          <a:p>
            <a:pPr marL="4513263" indent="-393700">
              <a:buFont typeface="Arial" panose="020B0604020202020204" pitchFamily="34" charset="0"/>
              <a:buChar char="•"/>
            </a:pPr>
            <a:r>
              <a:rPr lang="en-US" sz="6600" dirty="0">
                <a:solidFill>
                  <a:srgbClr val="0070C0"/>
                </a:solidFill>
              </a:rPr>
              <a:t>Socialize with Americans:</a:t>
            </a:r>
            <a:r>
              <a:rPr lang="en-US" sz="6600" b="0" dirty="0">
                <a:solidFill>
                  <a:srgbClr val="C00000"/>
                </a:solidFill>
              </a:rPr>
              <a:t>     </a:t>
            </a:r>
            <a:r>
              <a:rPr lang="en-US" sz="6600" b="0" dirty="0"/>
              <a:t>Understand how they behave and think. Show a desire to enhance performance of the team you want to join.</a:t>
            </a:r>
            <a:endParaRPr lang="en-US" sz="3600" dirty="0"/>
          </a:p>
          <a:p>
            <a:pPr>
              <a:spcBef>
                <a:spcPts val="0"/>
              </a:spcBef>
              <a:spcAft>
                <a:spcPts val="0"/>
              </a:spcAft>
            </a:pPr>
            <a:r>
              <a:rPr lang="en-US" sz="4000" dirty="0"/>
              <a:t> </a:t>
            </a:r>
          </a:p>
          <a:p>
            <a:pPr>
              <a:spcBef>
                <a:spcPts val="0"/>
              </a:spcBef>
              <a:spcAft>
                <a:spcPts val="0"/>
              </a:spcAft>
            </a:pPr>
            <a:endParaRPr lang="en-US" sz="6600" dirty="0"/>
          </a:p>
          <a:p>
            <a:pPr>
              <a:spcBef>
                <a:spcPts val="0"/>
              </a:spcBef>
              <a:spcAft>
                <a:spcPts val="0"/>
              </a:spcAft>
            </a:pPr>
            <a:r>
              <a:rPr lang="en-US" sz="6600" dirty="0">
                <a:solidFill>
                  <a:srgbClr val="0070C0"/>
                </a:solidFill>
              </a:rPr>
              <a:t>Hiring managers want evidence of both your ability and your passion:</a:t>
            </a:r>
            <a:r>
              <a:rPr lang="en-US" sz="6600" dirty="0">
                <a:solidFill>
                  <a:srgbClr val="C00000"/>
                </a:solidFill>
              </a:rPr>
              <a:t> </a:t>
            </a:r>
            <a:endParaRPr lang="en-US" sz="6600" b="0" dirty="0">
              <a:solidFill>
                <a:srgbClr val="C00000"/>
              </a:solidFill>
            </a:endParaRPr>
          </a:p>
          <a:p>
            <a:pPr algn="just"/>
            <a:r>
              <a:rPr lang="en-US" sz="6600" b="0" dirty="0"/>
              <a:t>They want to see that you love what you do. Ask insightful questions that show you understand what they’re looking for. Weaker candidates who express passion sometimes win over stronger, more experienced candidates.  If people don’t like you, you won’t “fit.”</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12</a:t>
            </a:fld>
            <a:endParaRPr lang="en-US" dirty="0">
              <a:solidFill>
                <a:srgbClr val="242852"/>
              </a:solidFill>
            </a:endParaRPr>
          </a:p>
        </p:txBody>
      </p:sp>
      <p:pic>
        <p:nvPicPr>
          <p:cNvPr id="6" name="Picture 5">
            <a:extLst>
              <a:ext uri="{FF2B5EF4-FFF2-40B4-BE49-F238E27FC236}">
                <a16:creationId xmlns:a16="http://schemas.microsoft.com/office/drawing/2014/main" id="{30191A70-B842-432F-83F2-442DFCEEA7B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9547" y="1238197"/>
            <a:ext cx="3715575" cy="3157634"/>
          </a:xfrm>
          <a:prstGeom prst="rect">
            <a:avLst/>
          </a:prstGeom>
        </p:spPr>
      </p:pic>
      <p:sp>
        <p:nvSpPr>
          <p:cNvPr id="2" name="Rectangle 1">
            <a:extLst>
              <a:ext uri="{FF2B5EF4-FFF2-40B4-BE49-F238E27FC236}">
                <a16:creationId xmlns:a16="http://schemas.microsoft.com/office/drawing/2014/main" id="{B364DB07-4B07-46E3-A760-E4E4918D9FC0}"/>
              </a:ext>
            </a:extLst>
          </p:cNvPr>
          <p:cNvSpPr/>
          <p:nvPr/>
        </p:nvSpPr>
        <p:spPr>
          <a:xfrm>
            <a:off x="459547" y="4320331"/>
            <a:ext cx="3715575" cy="59561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7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47500" lnSpcReduction="20000"/>
          </a:bodyPr>
          <a:lstStyle/>
          <a:p>
            <a:pPr marL="3827463" indent="-3198813"/>
            <a:endParaRPr lang="en-US" b="0" dirty="0"/>
          </a:p>
          <a:p>
            <a:pPr marL="3827463" indent="-3198813"/>
            <a:endParaRPr lang="en-US" sz="6600" b="0" dirty="0"/>
          </a:p>
          <a:p>
            <a:pPr marL="3827463" indent="-3198813"/>
            <a:r>
              <a:rPr lang="en-US" sz="4000" dirty="0"/>
              <a:t> </a:t>
            </a:r>
          </a:p>
          <a:p>
            <a:pPr marL="3827463" indent="-3198813"/>
            <a:endParaRPr lang="en-US" sz="4000" dirty="0"/>
          </a:p>
          <a:p>
            <a:pPr marL="3827463" indent="-3198813"/>
            <a:endParaRPr lang="en-US" sz="4000" dirty="0"/>
          </a:p>
          <a:p>
            <a:endParaRPr lang="en-US" sz="4800" dirty="0">
              <a:solidFill>
                <a:srgbClr val="002060"/>
              </a:solidFill>
            </a:endParaRPr>
          </a:p>
          <a:p>
            <a:r>
              <a:rPr lang="en-US" sz="4600" dirty="0">
                <a:solidFill>
                  <a:srgbClr val="0070C0"/>
                </a:solidFill>
              </a:rPr>
              <a:t>     </a:t>
            </a:r>
            <a:r>
              <a:rPr lang="en-US" sz="4600" dirty="0">
                <a:solidFill>
                  <a:srgbClr val="C00000"/>
                </a:solidFill>
              </a:rPr>
              <a:t>Job descriptions don’t always give a true sense of the job</a:t>
            </a:r>
            <a:r>
              <a:rPr lang="en-US" sz="4600" dirty="0">
                <a:solidFill>
                  <a:srgbClr val="0070C0"/>
                </a:solidFill>
              </a:rPr>
              <a:t>.</a:t>
            </a:r>
          </a:p>
          <a:p>
            <a:r>
              <a:rPr lang="en-US" sz="4600" dirty="0">
                <a:solidFill>
                  <a:srgbClr val="C00000"/>
                </a:solidFill>
              </a:rPr>
              <a:t> </a:t>
            </a:r>
          </a:p>
          <a:p>
            <a:pPr marL="341313" algn="just"/>
            <a:r>
              <a:rPr lang="en-US" sz="4600" dirty="0">
                <a:solidFill>
                  <a:srgbClr val="0070C0"/>
                </a:solidFill>
              </a:rPr>
              <a:t>Determine issues the manager cares about</a:t>
            </a:r>
            <a:r>
              <a:rPr lang="en-US" sz="4600" dirty="0">
                <a:solidFill>
                  <a:srgbClr val="C00000"/>
                </a:solidFill>
              </a:rPr>
              <a:t> </a:t>
            </a:r>
            <a:r>
              <a:rPr lang="en-US" sz="4600" b="0" dirty="0">
                <a:solidFill>
                  <a:srgbClr val="002060"/>
                </a:solidFill>
              </a:rPr>
              <a:t>and present yourself as a candidate who will give more than what is expected.  Americans value collaboration and teamwork. </a:t>
            </a:r>
          </a:p>
          <a:p>
            <a:r>
              <a:rPr lang="en-US" sz="4600" dirty="0">
                <a:solidFill>
                  <a:srgbClr val="002060"/>
                </a:solidFill>
              </a:rPr>
              <a:t>  </a:t>
            </a:r>
          </a:p>
          <a:p>
            <a:pPr marL="341313" algn="just"/>
            <a:r>
              <a:rPr lang="en-US" sz="4600" dirty="0">
                <a:solidFill>
                  <a:srgbClr val="0070C0"/>
                </a:solidFill>
              </a:rPr>
              <a:t>When you see an opportunity to make something better or more efficient, take action.</a:t>
            </a:r>
            <a:r>
              <a:rPr lang="en-US" sz="4600" dirty="0">
                <a:solidFill>
                  <a:srgbClr val="C00000"/>
                </a:solidFill>
              </a:rPr>
              <a:t> </a:t>
            </a:r>
            <a:r>
              <a:rPr lang="en-US" sz="4600" b="0" dirty="0">
                <a:solidFill>
                  <a:srgbClr val="002060"/>
                </a:solidFill>
              </a:rPr>
              <a:t>Many international students worked with limited resources before arriving in the US.  Their drive and initiative led them to achieve strong results.</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13</a:t>
            </a:fld>
            <a:endParaRPr lang="en-US" dirty="0">
              <a:solidFill>
                <a:srgbClr val="242852"/>
              </a:solidFill>
            </a:endParaRPr>
          </a:p>
        </p:txBody>
      </p:sp>
      <p:pic>
        <p:nvPicPr>
          <p:cNvPr id="7" name="Picture 6">
            <a:extLst>
              <a:ext uri="{FF2B5EF4-FFF2-40B4-BE49-F238E27FC236}">
                <a16:creationId xmlns:a16="http://schemas.microsoft.com/office/drawing/2014/main" id="{CABC7F40-FBF3-4FBD-A5B7-C5DE0CC2A9C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18407" y="464949"/>
            <a:ext cx="2500818" cy="1766203"/>
          </a:xfrm>
          <a:prstGeom prst="rect">
            <a:avLst/>
          </a:prstGeom>
        </p:spPr>
      </p:pic>
      <p:pic>
        <p:nvPicPr>
          <p:cNvPr id="8" name="Picture 7">
            <a:extLst>
              <a:ext uri="{FF2B5EF4-FFF2-40B4-BE49-F238E27FC236}">
                <a16:creationId xmlns:a16="http://schemas.microsoft.com/office/drawing/2014/main" id="{97B4A1C8-1595-42DC-98B0-BA437DE65C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02319" y="375721"/>
            <a:ext cx="1914473" cy="1914473"/>
          </a:xfrm>
          <a:prstGeom prst="rect">
            <a:avLst/>
          </a:prstGeom>
        </p:spPr>
      </p:pic>
      <p:cxnSp>
        <p:nvCxnSpPr>
          <p:cNvPr id="9" name="Straight Arrow Connector 8">
            <a:extLst>
              <a:ext uri="{FF2B5EF4-FFF2-40B4-BE49-F238E27FC236}">
                <a16:creationId xmlns:a16="http://schemas.microsoft.com/office/drawing/2014/main" id="{3E1C84E4-8409-4AA6-A656-CF9D153D586A}"/>
              </a:ext>
            </a:extLst>
          </p:cNvPr>
          <p:cNvCxnSpPr>
            <a:cxnSpLocks/>
          </p:cNvCxnSpPr>
          <p:nvPr/>
        </p:nvCxnSpPr>
        <p:spPr>
          <a:xfrm>
            <a:off x="2738579" y="2231152"/>
            <a:ext cx="0" cy="14183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B86FD75-ACA2-4C09-9681-F74DA7BB1C72}"/>
              </a:ext>
            </a:extLst>
          </p:cNvPr>
          <p:cNvCxnSpPr>
            <a:cxnSpLocks/>
          </p:cNvCxnSpPr>
          <p:nvPr/>
        </p:nvCxnSpPr>
        <p:spPr>
          <a:xfrm>
            <a:off x="5903827" y="2231152"/>
            <a:ext cx="1368844" cy="27183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825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25000" lnSpcReduction="20000"/>
          </a:bodyPr>
          <a:lstStyle/>
          <a:p>
            <a:pPr marL="3827463" indent="-3198813"/>
            <a:endParaRPr lang="en-US" b="0" dirty="0"/>
          </a:p>
          <a:p>
            <a:pPr marL="2801937"/>
            <a:r>
              <a:rPr lang="en-US" sz="9600" dirty="0"/>
              <a:t>       </a:t>
            </a:r>
          </a:p>
          <a:p>
            <a:pPr marL="3549650" indent="-6350"/>
            <a:endParaRPr lang="en-US" sz="6600" dirty="0">
              <a:solidFill>
                <a:srgbClr val="0070C0"/>
              </a:solidFill>
            </a:endParaRPr>
          </a:p>
          <a:p>
            <a:pPr marL="3549650" indent="-6350"/>
            <a:r>
              <a:rPr lang="en-US" sz="6600" dirty="0">
                <a:solidFill>
                  <a:srgbClr val="0070C0"/>
                </a:solidFill>
              </a:rPr>
              <a:t>US employers expect you to relate       confidently about yourself and your successes: </a:t>
            </a:r>
            <a:r>
              <a:rPr lang="en-US" sz="6600" b="0" dirty="0"/>
              <a:t>Self-promotion may be  uncommon, or even rude  in your country’s culture; however, you should take credit for and be proud (but not boastful) of your accomplishments.</a:t>
            </a:r>
          </a:p>
          <a:p>
            <a:pPr marL="3549650" indent="-6350"/>
            <a:endParaRPr lang="en-US" sz="6600" b="0" dirty="0"/>
          </a:p>
          <a:p>
            <a:pPr marL="3549650" indent="-6350"/>
            <a:r>
              <a:rPr lang="en-US" sz="6600" dirty="0">
                <a:solidFill>
                  <a:srgbClr val="0070C0"/>
                </a:solidFill>
              </a:rPr>
              <a:t>Some international students can appear too modest in US job interviews.  </a:t>
            </a:r>
            <a:r>
              <a:rPr lang="en-US" sz="6600" b="0" dirty="0"/>
              <a:t>Look directly at the interviewer, smile, and answer questions with confidence as best as you can.</a:t>
            </a:r>
          </a:p>
          <a:p>
            <a:pPr marL="3549650" indent="-6350"/>
            <a:r>
              <a:rPr lang="en-US" sz="6600" b="0" dirty="0"/>
              <a:t>If you do not understand a question, do not hesitate to ask for clarification.</a:t>
            </a:r>
            <a:endParaRPr lang="en-US" sz="6600" dirty="0"/>
          </a:p>
          <a:p>
            <a:pPr marL="53975" algn="just">
              <a:spcBef>
                <a:spcPts val="0"/>
              </a:spcBef>
            </a:pPr>
            <a:endParaRPr lang="en-US" sz="6600" dirty="0">
              <a:solidFill>
                <a:srgbClr val="0070C0"/>
              </a:solidFill>
            </a:endParaRPr>
          </a:p>
          <a:p>
            <a:pPr marL="53975" algn="just">
              <a:spcBef>
                <a:spcPts val="0"/>
              </a:spcBef>
            </a:pPr>
            <a:r>
              <a:rPr lang="en-US" sz="6600" dirty="0">
                <a:solidFill>
                  <a:srgbClr val="0070C0"/>
                </a:solidFill>
              </a:rPr>
              <a:t>You will also want to prepare a list of questions </a:t>
            </a:r>
            <a:r>
              <a:rPr lang="en-US" sz="6600" b="0" dirty="0"/>
              <a:t>to ask about the job, training, company culture, etc.  Although an interview is kind of a “</a:t>
            </a:r>
            <a:r>
              <a:rPr lang="en-US" sz="6600" b="0" i="1" dirty="0"/>
              <a:t>test</a:t>
            </a:r>
            <a:r>
              <a:rPr lang="en-US" sz="6600" b="0" dirty="0"/>
              <a:t>” --  realize it is, first and foremost, a conversation.</a:t>
            </a:r>
          </a:p>
          <a:p>
            <a:pPr marL="53975" algn="just">
              <a:spcBef>
                <a:spcPts val="0"/>
              </a:spcBef>
            </a:pPr>
            <a:r>
              <a:rPr lang="en-US" sz="4800" b="0" dirty="0"/>
              <a:t> </a:t>
            </a:r>
          </a:p>
          <a:p>
            <a:pPr marL="53975" algn="just">
              <a:spcBef>
                <a:spcPts val="0"/>
              </a:spcBef>
            </a:pPr>
            <a:r>
              <a:rPr lang="en-US" sz="6600" dirty="0">
                <a:solidFill>
                  <a:srgbClr val="C00000"/>
                </a:solidFill>
              </a:rPr>
              <a:t>Afterwards, both the interviewer and interviewee should feel as if they both had a great conversation. </a:t>
            </a:r>
          </a:p>
          <a:p>
            <a:endParaRPr lang="en-US" sz="4400" dirty="0"/>
          </a:p>
          <a:p>
            <a:endParaRPr lang="en-US" sz="4400" dirty="0"/>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14</a:t>
            </a:fld>
            <a:endParaRPr lang="en-US" dirty="0">
              <a:solidFill>
                <a:srgbClr val="242852"/>
              </a:solidFill>
            </a:endParaRPr>
          </a:p>
        </p:txBody>
      </p:sp>
      <p:pic>
        <p:nvPicPr>
          <p:cNvPr id="6" name="Picture 5">
            <a:extLst>
              <a:ext uri="{FF2B5EF4-FFF2-40B4-BE49-F238E27FC236}">
                <a16:creationId xmlns:a16="http://schemas.microsoft.com/office/drawing/2014/main" id="{01ED33C2-681D-4B7D-831E-B4B8F1EB45B3}"/>
              </a:ext>
            </a:extLst>
          </p:cNvPr>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91626" y="1010150"/>
            <a:ext cx="2920128" cy="2785635"/>
          </a:xfrm>
          <a:prstGeom prst="rect">
            <a:avLst/>
          </a:prstGeom>
        </p:spPr>
      </p:pic>
      <p:sp>
        <p:nvSpPr>
          <p:cNvPr id="5" name="TextBox 4">
            <a:extLst>
              <a:ext uri="{FF2B5EF4-FFF2-40B4-BE49-F238E27FC236}">
                <a16:creationId xmlns:a16="http://schemas.microsoft.com/office/drawing/2014/main" id="{DF4DF729-4FD4-4CDF-B08B-56377147E10C}"/>
              </a:ext>
            </a:extLst>
          </p:cNvPr>
          <p:cNvSpPr txBox="1"/>
          <p:nvPr/>
        </p:nvSpPr>
        <p:spPr>
          <a:xfrm>
            <a:off x="943598" y="543714"/>
            <a:ext cx="2216184" cy="400110"/>
          </a:xfrm>
          <a:prstGeom prst="rect">
            <a:avLst/>
          </a:prstGeom>
          <a:noFill/>
        </p:spPr>
        <p:txBody>
          <a:bodyPr wrap="square" rtlCol="0">
            <a:spAutoFit/>
          </a:bodyPr>
          <a:lstStyle/>
          <a:p>
            <a:r>
              <a:rPr lang="en-US" sz="2000" b="1" dirty="0">
                <a:solidFill>
                  <a:srgbClr val="C00000"/>
                </a:solidFill>
              </a:rPr>
              <a:t>THE INTERVIEW</a:t>
            </a:r>
          </a:p>
        </p:txBody>
      </p:sp>
      <p:sp>
        <p:nvSpPr>
          <p:cNvPr id="8" name="Rectangle 7">
            <a:extLst>
              <a:ext uri="{FF2B5EF4-FFF2-40B4-BE49-F238E27FC236}">
                <a16:creationId xmlns:a16="http://schemas.microsoft.com/office/drawing/2014/main" id="{1160B7E9-4A06-4B28-B121-709068F9F10C}"/>
              </a:ext>
            </a:extLst>
          </p:cNvPr>
          <p:cNvSpPr/>
          <p:nvPr/>
        </p:nvSpPr>
        <p:spPr>
          <a:xfrm>
            <a:off x="591626" y="3795785"/>
            <a:ext cx="2920128" cy="74342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52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15</a:t>
            </a:fld>
            <a:endParaRPr lang="en-US" dirty="0">
              <a:solidFill>
                <a:srgbClr val="242852"/>
              </a:solidFill>
            </a:endParaRPr>
          </a:p>
        </p:txBody>
      </p:sp>
      <p:sp>
        <p:nvSpPr>
          <p:cNvPr id="5" name="TextBox 4">
            <a:extLst>
              <a:ext uri="{FF2B5EF4-FFF2-40B4-BE49-F238E27FC236}">
                <a16:creationId xmlns:a16="http://schemas.microsoft.com/office/drawing/2014/main" id="{DF4DF729-4FD4-4CDF-B08B-56377147E10C}"/>
              </a:ext>
            </a:extLst>
          </p:cNvPr>
          <p:cNvSpPr txBox="1"/>
          <p:nvPr/>
        </p:nvSpPr>
        <p:spPr>
          <a:xfrm>
            <a:off x="1275126" y="973123"/>
            <a:ext cx="1694576" cy="369332"/>
          </a:xfrm>
          <a:prstGeom prst="rect">
            <a:avLst/>
          </a:prstGeom>
          <a:noFill/>
        </p:spPr>
        <p:txBody>
          <a:bodyPr wrap="square" rtlCol="0">
            <a:spAutoFit/>
          </a:bodyPr>
          <a:lstStyle/>
          <a:p>
            <a:r>
              <a:rPr lang="en-US" b="1" dirty="0">
                <a:solidFill>
                  <a:schemeClr val="bg1"/>
                </a:solidFill>
              </a:rPr>
              <a:t>The Interview</a:t>
            </a:r>
          </a:p>
        </p:txBody>
      </p:sp>
      <p:pic>
        <p:nvPicPr>
          <p:cNvPr id="7" name="Picture 6">
            <a:extLst>
              <a:ext uri="{FF2B5EF4-FFF2-40B4-BE49-F238E27FC236}">
                <a16:creationId xmlns:a16="http://schemas.microsoft.com/office/drawing/2014/main" id="{C2AF099E-DF37-4BCA-BFE5-F6FE0A95A25A}"/>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2955" y="411062"/>
            <a:ext cx="3804262" cy="2254091"/>
          </a:xfrm>
          <a:prstGeom prst="rect">
            <a:avLst/>
          </a:prstGeom>
        </p:spPr>
      </p:pic>
      <p:sp>
        <p:nvSpPr>
          <p:cNvPr id="10" name="TextBox 9">
            <a:extLst>
              <a:ext uri="{FF2B5EF4-FFF2-40B4-BE49-F238E27FC236}">
                <a16:creationId xmlns:a16="http://schemas.microsoft.com/office/drawing/2014/main" id="{30093F06-FFAD-4FD2-A74A-609019668C92}"/>
              </a:ext>
            </a:extLst>
          </p:cNvPr>
          <p:cNvSpPr txBox="1"/>
          <p:nvPr/>
        </p:nvSpPr>
        <p:spPr>
          <a:xfrm>
            <a:off x="2778439" y="452948"/>
            <a:ext cx="1428778" cy="2212205"/>
          </a:xfrm>
          <a:prstGeom prst="rect">
            <a:avLst/>
          </a:prstGeom>
          <a:solidFill>
            <a:schemeClr val="accent1">
              <a:lumMod val="20000"/>
              <a:lumOff val="80000"/>
            </a:schemeClr>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BF6BC8DE-9210-4CAA-A026-C988D70F807C}"/>
              </a:ext>
            </a:extLst>
          </p:cNvPr>
          <p:cNvSpPr txBox="1"/>
          <p:nvPr/>
        </p:nvSpPr>
        <p:spPr>
          <a:xfrm>
            <a:off x="4643285" y="4003041"/>
            <a:ext cx="3921071" cy="276999"/>
          </a:xfrm>
          <a:prstGeom prst="rect">
            <a:avLst/>
          </a:prstGeom>
          <a:noFill/>
        </p:spPr>
        <p:txBody>
          <a:bodyPr wrap="square" rtlCol="0">
            <a:spAutoFit/>
          </a:bodyPr>
          <a:lstStyle/>
          <a:p>
            <a:pPr marL="3944938"/>
            <a:r>
              <a:rPr lang="en-US" sz="1200" dirty="0"/>
              <a:t>.</a:t>
            </a:r>
          </a:p>
        </p:txBody>
      </p:sp>
      <p:sp>
        <p:nvSpPr>
          <p:cNvPr id="3" name="Content Placeholder 2"/>
          <p:cNvSpPr>
            <a:spLocks noGrp="1"/>
          </p:cNvSpPr>
          <p:nvPr>
            <p:ph idx="1"/>
          </p:nvPr>
        </p:nvSpPr>
        <p:spPr>
          <a:xfrm>
            <a:off x="280913" y="411061"/>
            <a:ext cx="8699619" cy="6191075"/>
          </a:xfrm>
        </p:spPr>
        <p:txBody>
          <a:bodyPr>
            <a:normAutofit fontScale="25000" lnSpcReduction="20000"/>
          </a:bodyPr>
          <a:lstStyle/>
          <a:p>
            <a:pPr marL="3827463" indent="-3198813"/>
            <a:endParaRPr lang="en-US" b="0" dirty="0"/>
          </a:p>
          <a:p>
            <a:pPr marL="3889375"/>
            <a:r>
              <a:rPr lang="en-US" sz="5000" dirty="0">
                <a:solidFill>
                  <a:srgbClr val="C00000"/>
                </a:solidFill>
              </a:rPr>
              <a:t>             </a:t>
            </a:r>
          </a:p>
          <a:p>
            <a:pPr marL="3889375"/>
            <a:endParaRPr lang="en-US" sz="5000" dirty="0">
              <a:solidFill>
                <a:srgbClr val="0070C0"/>
              </a:solidFill>
            </a:endParaRPr>
          </a:p>
          <a:p>
            <a:pPr marL="3889375"/>
            <a:endParaRPr lang="en-US" sz="5000" dirty="0">
              <a:solidFill>
                <a:srgbClr val="0070C0"/>
              </a:solidFill>
            </a:endParaRPr>
          </a:p>
          <a:p>
            <a:pPr marL="3998913"/>
            <a:r>
              <a:rPr lang="en-US" sz="6400" dirty="0">
                <a:solidFill>
                  <a:srgbClr val="0070C0"/>
                </a:solidFill>
              </a:rPr>
              <a:t>Continue to Practice Story Telling,</a:t>
            </a:r>
            <a:r>
              <a:rPr lang="en-US" sz="6400" dirty="0">
                <a:solidFill>
                  <a:srgbClr val="C00000"/>
                </a:solidFill>
              </a:rPr>
              <a:t>                </a:t>
            </a:r>
            <a:r>
              <a:rPr lang="en-US" sz="6400" b="0" dirty="0"/>
              <a:t>especially in preparation for                     </a:t>
            </a:r>
            <a:r>
              <a:rPr lang="en-US" sz="6400" dirty="0" err="1"/>
              <a:t>Behaviorial</a:t>
            </a:r>
            <a:r>
              <a:rPr lang="en-US" sz="6400" dirty="0"/>
              <a:t> Interview questions.  </a:t>
            </a:r>
          </a:p>
          <a:p>
            <a:pPr marL="3998913"/>
            <a:r>
              <a:rPr lang="en-US" sz="4000" dirty="0">
                <a:solidFill>
                  <a:srgbClr val="C00000"/>
                </a:solidFill>
              </a:rPr>
              <a:t> </a:t>
            </a:r>
          </a:p>
          <a:p>
            <a:pPr marL="3998913"/>
            <a:r>
              <a:rPr lang="en-US" sz="6400" b="0" dirty="0"/>
              <a:t>US Job interviews are as much about potential fit as they are about grades and academic success.  </a:t>
            </a:r>
            <a:endParaRPr lang="en-US" sz="3200" dirty="0">
              <a:solidFill>
                <a:srgbClr val="0070C0"/>
              </a:solidFill>
            </a:endParaRPr>
          </a:p>
          <a:p>
            <a:pPr marL="341313">
              <a:spcAft>
                <a:spcPts val="0"/>
              </a:spcAft>
            </a:pPr>
            <a:r>
              <a:rPr lang="en-US" sz="6400" dirty="0">
                <a:solidFill>
                  <a:srgbClr val="0070C0"/>
                </a:solidFill>
              </a:rPr>
              <a:t>Behavioral Interviews  </a:t>
            </a:r>
            <a:r>
              <a:rPr lang="en-US" sz="6400" b="0" dirty="0"/>
              <a:t>are based on past performance as the best prediction of future performance.  The focus is on situations from your past that may have been awkward or challenging to resolve. Your </a:t>
            </a:r>
            <a:r>
              <a:rPr lang="en-US" sz="6400" b="0" dirty="0">
                <a:solidFill>
                  <a:srgbClr val="C00000"/>
                </a:solidFill>
              </a:rPr>
              <a:t>Career Mentor </a:t>
            </a:r>
            <a:r>
              <a:rPr lang="en-US" sz="6400" b="0" dirty="0"/>
              <a:t>can train you in the </a:t>
            </a:r>
            <a:r>
              <a:rPr lang="en-US" sz="6400" dirty="0">
                <a:solidFill>
                  <a:srgbClr val="0070C0"/>
                </a:solidFill>
              </a:rPr>
              <a:t>STAR</a:t>
            </a:r>
            <a:r>
              <a:rPr lang="en-US" sz="6400" dirty="0"/>
              <a:t> Approach </a:t>
            </a:r>
            <a:r>
              <a:rPr lang="en-US" sz="6400" b="0" dirty="0"/>
              <a:t>to handle such questions.  </a:t>
            </a:r>
          </a:p>
          <a:p>
            <a:pPr marL="341313"/>
            <a:endParaRPr lang="en-US" sz="3200" b="0" dirty="0"/>
          </a:p>
          <a:p>
            <a:pPr marL="341313"/>
            <a:r>
              <a:rPr lang="en-US" sz="6400" dirty="0">
                <a:solidFill>
                  <a:srgbClr val="0070C0"/>
                </a:solidFill>
              </a:rPr>
              <a:t>Behavioral Interview Questions often begin with:  </a:t>
            </a:r>
            <a:r>
              <a:rPr lang="en-US" sz="5600" dirty="0">
                <a:solidFill>
                  <a:srgbClr val="C00000"/>
                </a:solidFill>
                <a:latin typeface="Lucida Calligraphy" panose="03010101010101010101" pitchFamily="66" charset="0"/>
              </a:rPr>
              <a:t>“Tell me about a time when you…”</a:t>
            </a:r>
            <a:endParaRPr lang="en-US" sz="5600" b="0" dirty="0">
              <a:solidFill>
                <a:srgbClr val="C00000"/>
              </a:solidFill>
            </a:endParaRPr>
          </a:p>
          <a:p>
            <a:pPr marL="341313"/>
            <a:r>
              <a:rPr lang="en-US" sz="6400" dirty="0">
                <a:solidFill>
                  <a:srgbClr val="002060"/>
                </a:solidFill>
              </a:rPr>
              <a:t>In a Behavioral interview, you must tell a story, start to finish, that relates to the question.   Using the </a:t>
            </a:r>
            <a:r>
              <a:rPr lang="en-US" sz="6400" dirty="0">
                <a:solidFill>
                  <a:srgbClr val="C00000"/>
                </a:solidFill>
              </a:rPr>
              <a:t>S</a:t>
            </a:r>
            <a:r>
              <a:rPr lang="en-US" sz="6400" dirty="0">
                <a:solidFill>
                  <a:srgbClr val="002060"/>
                </a:solidFill>
              </a:rPr>
              <a:t>-</a:t>
            </a:r>
            <a:r>
              <a:rPr lang="en-US" sz="6400" dirty="0">
                <a:solidFill>
                  <a:srgbClr val="C00000"/>
                </a:solidFill>
              </a:rPr>
              <a:t>T</a:t>
            </a:r>
            <a:r>
              <a:rPr lang="en-US" sz="6400" dirty="0">
                <a:solidFill>
                  <a:srgbClr val="002060"/>
                </a:solidFill>
              </a:rPr>
              <a:t>-</a:t>
            </a:r>
            <a:r>
              <a:rPr lang="en-US" sz="6400" dirty="0">
                <a:solidFill>
                  <a:srgbClr val="C00000"/>
                </a:solidFill>
              </a:rPr>
              <a:t>A</a:t>
            </a:r>
            <a:r>
              <a:rPr lang="en-US" sz="6400" dirty="0">
                <a:solidFill>
                  <a:srgbClr val="002060"/>
                </a:solidFill>
              </a:rPr>
              <a:t>-</a:t>
            </a:r>
            <a:r>
              <a:rPr lang="en-US" sz="6400" dirty="0">
                <a:solidFill>
                  <a:srgbClr val="C00000"/>
                </a:solidFill>
              </a:rPr>
              <a:t>R</a:t>
            </a:r>
            <a:r>
              <a:rPr lang="en-US" sz="6400" dirty="0">
                <a:solidFill>
                  <a:srgbClr val="002060"/>
                </a:solidFill>
              </a:rPr>
              <a:t> Approach, your story should:</a:t>
            </a:r>
            <a:endParaRPr lang="en-US" sz="6400" b="0" dirty="0">
              <a:solidFill>
                <a:srgbClr val="002060"/>
              </a:solidFill>
            </a:endParaRPr>
          </a:p>
          <a:p>
            <a:pPr marL="1027113" indent="-685800">
              <a:buFont typeface="Wingdings" panose="05000000000000000000" pitchFamily="2" charset="2"/>
              <a:buChar char="v"/>
            </a:pPr>
            <a:r>
              <a:rPr lang="en-US" sz="6400" b="0" dirty="0"/>
              <a:t>Define the </a:t>
            </a:r>
            <a:r>
              <a:rPr lang="en-US" sz="8000" dirty="0">
                <a:solidFill>
                  <a:srgbClr val="C00000"/>
                </a:solidFill>
              </a:rPr>
              <a:t>S</a:t>
            </a:r>
            <a:r>
              <a:rPr lang="en-US" sz="6400" dirty="0">
                <a:solidFill>
                  <a:srgbClr val="002060"/>
                </a:solidFill>
              </a:rPr>
              <a:t>ITUATION</a:t>
            </a:r>
            <a:r>
              <a:rPr lang="en-US" sz="6400" b="0" dirty="0"/>
              <a:t> (and/or </a:t>
            </a:r>
            <a:r>
              <a:rPr lang="en-US" sz="8000" dirty="0">
                <a:solidFill>
                  <a:srgbClr val="C00000"/>
                </a:solidFill>
              </a:rPr>
              <a:t>T</a:t>
            </a:r>
            <a:r>
              <a:rPr lang="en-US" sz="6400" dirty="0">
                <a:solidFill>
                  <a:srgbClr val="002060"/>
                </a:solidFill>
              </a:rPr>
              <a:t>ASK</a:t>
            </a:r>
            <a:r>
              <a:rPr lang="en-US" sz="6400" b="0" dirty="0"/>
              <a:t>) you faced</a:t>
            </a:r>
          </a:p>
          <a:p>
            <a:pPr marL="1027113" indent="-685800">
              <a:buFont typeface="Wingdings" panose="05000000000000000000" pitchFamily="2" charset="2"/>
              <a:buChar char="v"/>
            </a:pPr>
            <a:r>
              <a:rPr lang="en-US" sz="6400" b="0" dirty="0"/>
              <a:t>Describe the </a:t>
            </a:r>
            <a:r>
              <a:rPr lang="en-US" sz="8000" dirty="0">
                <a:solidFill>
                  <a:srgbClr val="C00000"/>
                </a:solidFill>
              </a:rPr>
              <a:t>A</a:t>
            </a:r>
            <a:r>
              <a:rPr lang="en-US" sz="6400" dirty="0">
                <a:solidFill>
                  <a:srgbClr val="002060"/>
                </a:solidFill>
              </a:rPr>
              <a:t>CTIONS</a:t>
            </a:r>
            <a:r>
              <a:rPr lang="en-US" sz="6400" b="0" dirty="0"/>
              <a:t> you took to resolve it </a:t>
            </a:r>
          </a:p>
          <a:p>
            <a:pPr marL="1027113" indent="-685800">
              <a:buFont typeface="Wingdings" panose="05000000000000000000" pitchFamily="2" charset="2"/>
              <a:buChar char="v"/>
            </a:pPr>
            <a:r>
              <a:rPr lang="en-US" sz="6400" b="0" dirty="0"/>
              <a:t>Conclude with the </a:t>
            </a:r>
            <a:r>
              <a:rPr lang="en-US" sz="8000" dirty="0">
                <a:solidFill>
                  <a:srgbClr val="C00000"/>
                </a:solidFill>
              </a:rPr>
              <a:t>R</a:t>
            </a:r>
            <a:r>
              <a:rPr lang="en-US" sz="6400" dirty="0">
                <a:solidFill>
                  <a:srgbClr val="002060"/>
                </a:solidFill>
              </a:rPr>
              <a:t>ESULTS</a:t>
            </a:r>
          </a:p>
          <a:p>
            <a:pPr marL="341313"/>
            <a:r>
              <a:rPr lang="en-US" sz="3200" dirty="0">
                <a:solidFill>
                  <a:srgbClr val="C00000"/>
                </a:solidFill>
              </a:rPr>
              <a:t> </a:t>
            </a:r>
          </a:p>
          <a:p>
            <a:pPr marL="341313"/>
            <a:r>
              <a:rPr lang="en-US" sz="6400" dirty="0">
                <a:solidFill>
                  <a:srgbClr val="C00000"/>
                </a:solidFill>
              </a:rPr>
              <a:t>YOU MUST </a:t>
            </a:r>
            <a:r>
              <a:rPr lang="en-US" sz="6400" b="0" dirty="0"/>
              <a:t>describe a relevant incident that happened at a specific time in your past;     </a:t>
            </a:r>
            <a:r>
              <a:rPr lang="en-US" sz="6400" dirty="0">
                <a:solidFill>
                  <a:srgbClr val="C00000"/>
                </a:solidFill>
              </a:rPr>
              <a:t>DO NOT</a:t>
            </a:r>
            <a:r>
              <a:rPr lang="en-US" sz="6400" b="0" dirty="0">
                <a:solidFill>
                  <a:srgbClr val="C00000"/>
                </a:solidFill>
              </a:rPr>
              <a:t> </a:t>
            </a:r>
            <a:r>
              <a:rPr lang="en-US" sz="6400" b="0" dirty="0"/>
              <a:t>describe how you might handle such a situation in the future.</a:t>
            </a:r>
            <a:endParaRPr lang="en-US" sz="6400" dirty="0"/>
          </a:p>
          <a:p>
            <a:pPr marL="1027113" indent="-685800">
              <a:buFont typeface="Wingdings" panose="05000000000000000000" pitchFamily="2" charset="2"/>
              <a:buChar char="v"/>
            </a:pPr>
            <a:endParaRPr lang="en-US" sz="6400" b="0" dirty="0">
              <a:solidFill>
                <a:srgbClr val="0070C0"/>
              </a:solidFill>
            </a:endParaRPr>
          </a:p>
        </p:txBody>
      </p:sp>
      <p:pic>
        <p:nvPicPr>
          <p:cNvPr id="13" name="Picture 12">
            <a:extLst>
              <a:ext uri="{FF2B5EF4-FFF2-40B4-BE49-F238E27FC236}">
                <a16:creationId xmlns:a16="http://schemas.microsoft.com/office/drawing/2014/main" id="{7293451A-8D17-4905-BE45-73C772D7E916}"/>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778439" y="411060"/>
            <a:ext cx="1428778" cy="2254093"/>
          </a:xfrm>
          <a:prstGeom prst="rect">
            <a:avLst/>
          </a:prstGeom>
        </p:spPr>
      </p:pic>
    </p:spTree>
    <p:extLst>
      <p:ext uri="{BB962C8B-B14F-4D97-AF65-F5344CB8AC3E}">
        <p14:creationId xmlns:p14="http://schemas.microsoft.com/office/powerpoint/2010/main" val="99757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25000" lnSpcReduction="20000"/>
          </a:bodyPr>
          <a:lstStyle/>
          <a:p>
            <a:pPr marL="3827463" indent="-3198813"/>
            <a:endParaRPr lang="en-US" b="0" dirty="0"/>
          </a:p>
          <a:p>
            <a:pPr marL="3146425" indent="-344488">
              <a:buFont typeface="Arial" panose="020B0604020202020204" pitchFamily="34" charset="0"/>
              <a:buChar char="•"/>
            </a:pPr>
            <a:endParaRPr lang="en-US" sz="6200" dirty="0"/>
          </a:p>
          <a:p>
            <a:pPr marL="3146425"/>
            <a:r>
              <a:rPr lang="en-US" sz="9600" dirty="0"/>
              <a:t>              </a:t>
            </a:r>
            <a:r>
              <a:rPr lang="en-US" sz="8000" dirty="0">
                <a:solidFill>
                  <a:srgbClr val="C00000"/>
                </a:solidFill>
              </a:rPr>
              <a:t>H1-B VISA</a:t>
            </a:r>
          </a:p>
          <a:p>
            <a:pPr marL="3028950"/>
            <a:endParaRPr lang="en-US" sz="6600" dirty="0"/>
          </a:p>
          <a:p>
            <a:pPr marL="3489325" algn="just"/>
            <a:r>
              <a:rPr lang="en-US" sz="8000" dirty="0">
                <a:solidFill>
                  <a:srgbClr val="C00000"/>
                </a:solidFill>
              </a:rPr>
              <a:t>Engage your multi-cultural perspectives </a:t>
            </a:r>
            <a:r>
              <a:rPr lang="en-US" sz="8000" b="0" dirty="0"/>
              <a:t>to describe what is unique about you. Emphasize your global mobility, language skills, knowledge of your home region, and technical or quantitative expertise.</a:t>
            </a:r>
          </a:p>
          <a:p>
            <a:pPr marL="3489325" algn="just"/>
            <a:r>
              <a:rPr lang="en-US" sz="8000" b="0" dirty="0"/>
              <a:t>Focus on both your experience and studies to display unique and interesting career insights and interests.</a:t>
            </a:r>
          </a:p>
          <a:p>
            <a:pPr marL="4572000"/>
            <a:endParaRPr lang="en-US" sz="8000" dirty="0"/>
          </a:p>
          <a:p>
            <a:pPr marL="457200" algn="just"/>
            <a:r>
              <a:rPr lang="en-US" sz="7200" dirty="0">
                <a:solidFill>
                  <a:srgbClr val="0070C0"/>
                </a:solidFill>
              </a:rPr>
              <a:t>International students should know about the basic H-1B visa process </a:t>
            </a:r>
            <a:r>
              <a:rPr lang="en-US" sz="7200" b="0" dirty="0">
                <a:solidFill>
                  <a:srgbClr val="0070C0"/>
                </a:solidFill>
              </a:rPr>
              <a:t>(</a:t>
            </a:r>
            <a:r>
              <a:rPr lang="en-US" sz="7200" b="0" i="1" dirty="0">
                <a:solidFill>
                  <a:srgbClr val="0070C0"/>
                </a:solidFill>
              </a:rPr>
              <a:t>quotas, eligibility, rules, etc</a:t>
            </a:r>
            <a:r>
              <a:rPr lang="en-US" sz="7200" b="0" dirty="0">
                <a:solidFill>
                  <a:srgbClr val="0070C0"/>
                </a:solidFill>
              </a:rPr>
              <a:t>.), </a:t>
            </a:r>
            <a:r>
              <a:rPr lang="en-US" sz="7200" dirty="0">
                <a:solidFill>
                  <a:srgbClr val="0070C0"/>
                </a:solidFill>
              </a:rPr>
              <a:t>but they need not be experts.</a:t>
            </a:r>
            <a:r>
              <a:rPr lang="en-US" sz="7200" dirty="0">
                <a:solidFill>
                  <a:srgbClr val="C00000"/>
                </a:solidFill>
              </a:rPr>
              <a:t> </a:t>
            </a:r>
          </a:p>
          <a:p>
            <a:pPr marL="457200" algn="just"/>
            <a:endParaRPr lang="en-US" sz="3200" dirty="0">
              <a:solidFill>
                <a:srgbClr val="C00000"/>
              </a:solidFill>
            </a:endParaRPr>
          </a:p>
          <a:p>
            <a:pPr marL="457200"/>
            <a:r>
              <a:rPr lang="en-US" sz="7200" b="0" dirty="0">
                <a:solidFill>
                  <a:srgbClr val="0070C0"/>
                </a:solidFill>
              </a:rPr>
              <a:t>Most companies willing to sponsor will consult an immigration attorney</a:t>
            </a:r>
            <a:r>
              <a:rPr lang="en-US" sz="7200" b="0" dirty="0">
                <a:solidFill>
                  <a:srgbClr val="C00000"/>
                </a:solidFill>
              </a:rPr>
              <a:t> </a:t>
            </a:r>
            <a:r>
              <a:rPr lang="en-US" sz="7200" b="0" dirty="0"/>
              <a:t>to file an application, typically a simple inexpensive process ($5,000 - $6,000).</a:t>
            </a:r>
          </a:p>
          <a:p>
            <a:pPr marL="457200"/>
            <a:endParaRPr lang="en-US" sz="3200" b="0" dirty="0"/>
          </a:p>
          <a:p>
            <a:pPr marL="457200" algn="just"/>
            <a:r>
              <a:rPr lang="en-US" sz="7200" b="0" dirty="0">
                <a:solidFill>
                  <a:srgbClr val="0070C0"/>
                </a:solidFill>
              </a:rPr>
              <a:t>Employers who wish to sponsor someone for an H-1B visa </a:t>
            </a:r>
            <a:r>
              <a:rPr lang="en-US" sz="7200" dirty="0"/>
              <a:t>DO</a:t>
            </a:r>
            <a:r>
              <a:rPr lang="en-US" sz="7200" b="0" dirty="0"/>
              <a:t> </a:t>
            </a:r>
            <a:r>
              <a:rPr lang="en-US" sz="7200" dirty="0"/>
              <a:t>NOT</a:t>
            </a:r>
            <a:r>
              <a:rPr lang="en-US" sz="7200" b="0" dirty="0"/>
              <a:t> need to prove they were unable to find a qualified US citizen for the job.</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16</a:t>
            </a:fld>
            <a:endParaRPr lang="en-US" dirty="0">
              <a:solidFill>
                <a:srgbClr val="242852"/>
              </a:solidFill>
            </a:endParaRPr>
          </a:p>
        </p:txBody>
      </p:sp>
      <p:pic>
        <p:nvPicPr>
          <p:cNvPr id="6" name="Picture 5">
            <a:extLst>
              <a:ext uri="{FF2B5EF4-FFF2-40B4-BE49-F238E27FC236}">
                <a16:creationId xmlns:a16="http://schemas.microsoft.com/office/drawing/2014/main" id="{F5E7BAD3-9882-43F3-9059-747BB8B759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3179" y="890344"/>
            <a:ext cx="2898184" cy="2898184"/>
          </a:xfrm>
          <a:prstGeom prst="rect">
            <a:avLst/>
          </a:prstGeom>
        </p:spPr>
      </p:pic>
    </p:spTree>
    <p:extLst>
      <p:ext uri="{BB962C8B-B14F-4D97-AF65-F5344CB8AC3E}">
        <p14:creationId xmlns:p14="http://schemas.microsoft.com/office/powerpoint/2010/main" val="277228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92500" lnSpcReduction="10000"/>
          </a:bodyPr>
          <a:lstStyle/>
          <a:p>
            <a:endParaRPr lang="en-US" b="0" dirty="0"/>
          </a:p>
          <a:p>
            <a:r>
              <a:rPr lang="en-US" b="0" dirty="0"/>
              <a:t>Because fewer US students pursue advanced </a:t>
            </a:r>
            <a:r>
              <a:rPr lang="en-US" dirty="0">
                <a:solidFill>
                  <a:srgbClr val="C00000"/>
                </a:solidFill>
              </a:rPr>
              <a:t>STEM</a:t>
            </a:r>
            <a:r>
              <a:rPr lang="en-US" b="0" dirty="0"/>
              <a:t> degrees,                     (</a:t>
            </a:r>
            <a:r>
              <a:rPr lang="en-US" dirty="0">
                <a:solidFill>
                  <a:srgbClr val="C00000"/>
                </a:solidFill>
              </a:rPr>
              <a:t>S</a:t>
            </a:r>
            <a:r>
              <a:rPr lang="en-US" b="0" dirty="0"/>
              <a:t>cience, </a:t>
            </a:r>
            <a:r>
              <a:rPr lang="en-US" dirty="0">
                <a:solidFill>
                  <a:srgbClr val="C00000"/>
                </a:solidFill>
              </a:rPr>
              <a:t>T</a:t>
            </a:r>
            <a:r>
              <a:rPr lang="en-US" b="0" dirty="0"/>
              <a:t>echnology, </a:t>
            </a:r>
            <a:r>
              <a:rPr lang="en-US" dirty="0">
                <a:solidFill>
                  <a:srgbClr val="C00000"/>
                </a:solidFill>
              </a:rPr>
              <a:t>E</a:t>
            </a:r>
            <a:r>
              <a:rPr lang="en-US" b="0" dirty="0"/>
              <a:t>ngineering  &amp;  </a:t>
            </a:r>
            <a:r>
              <a:rPr lang="en-US" dirty="0">
                <a:solidFill>
                  <a:srgbClr val="C00000"/>
                </a:solidFill>
              </a:rPr>
              <a:t>M</a:t>
            </a:r>
            <a:r>
              <a:rPr lang="en-US" b="0" dirty="0"/>
              <a:t>athematics) master’s                students in STEM fields qualify for 36 mo. of OPT vs.12 mo. for                    non-STEM majors. The 24-month extension allows your employer                     to petition for your H-1B visa up to 3 TIMES.</a:t>
            </a:r>
          </a:p>
          <a:p>
            <a:endParaRPr lang="en-US" sz="2400" dirty="0"/>
          </a:p>
          <a:p>
            <a:endParaRPr lang="en-US" sz="2400" dirty="0"/>
          </a:p>
          <a:p>
            <a:endParaRPr lang="en-US" sz="2400" dirty="0"/>
          </a:p>
          <a:p>
            <a:endParaRPr lang="en-US" sz="2400" dirty="0"/>
          </a:p>
          <a:p>
            <a:r>
              <a:rPr lang="en-US" sz="1200" dirty="0"/>
              <a:t> </a:t>
            </a:r>
          </a:p>
          <a:p>
            <a:endParaRPr lang="en-US" sz="1700" dirty="0"/>
          </a:p>
          <a:p>
            <a:r>
              <a:rPr lang="en-US" sz="1700" dirty="0">
                <a:solidFill>
                  <a:srgbClr val="0070C0"/>
                </a:solidFill>
              </a:rPr>
              <a:t>Further information on the OPT extension and the H-1B, and can be found at</a:t>
            </a:r>
            <a:r>
              <a:rPr lang="en-US" sz="1700" dirty="0"/>
              <a:t> </a:t>
            </a:r>
          </a:p>
          <a:p>
            <a:pPr>
              <a:spcBef>
                <a:spcPts val="0"/>
              </a:spcBef>
            </a:pPr>
            <a:r>
              <a:rPr lang="en-US" sz="1300" dirty="0">
                <a:hlinkClick r:id="rId2"/>
              </a:rPr>
              <a:t>https://www.uscis.gov/working-united-states/students-and-exchange-visitors/students-and-employment/stem-opt</a:t>
            </a:r>
            <a:r>
              <a:rPr lang="en-US" sz="1300" dirty="0"/>
              <a:t> </a:t>
            </a:r>
          </a:p>
          <a:p>
            <a:r>
              <a:rPr lang="en-US" sz="1700" dirty="0"/>
              <a:t>Addressing a statewide brain drain, the State of Michigan encourages Detroit area companies to recruit international students through the GTRI Program:       </a:t>
            </a:r>
            <a:r>
              <a:rPr lang="en-US" sz="1300" dirty="0">
                <a:solidFill>
                  <a:srgbClr val="FF0000"/>
                </a:solidFill>
                <a:hlinkClick r:id="rId3"/>
              </a:rPr>
              <a:t>http://www.migtri.org/student-resources/</a:t>
            </a:r>
            <a:r>
              <a:rPr lang="en-US" sz="1300" dirty="0">
                <a:solidFill>
                  <a:srgbClr val="FF0000"/>
                </a:solidFill>
              </a:rPr>
              <a:t>  </a:t>
            </a:r>
          </a:p>
          <a:p>
            <a:r>
              <a:rPr lang="en-US" sz="1700" dirty="0">
                <a:solidFill>
                  <a:srgbClr val="0070C0"/>
                </a:solidFill>
              </a:rPr>
              <a:t>and</a:t>
            </a:r>
            <a:r>
              <a:rPr lang="en-US" dirty="0"/>
              <a:t>   </a:t>
            </a:r>
            <a:r>
              <a:rPr lang="en-US" sz="1300" dirty="0">
                <a:solidFill>
                  <a:srgbClr val="FF0000"/>
                </a:solidFill>
                <a:hlinkClick r:id="rId4"/>
              </a:rPr>
              <a:t>http://www.migtri.org/wordpress/wp-content/uploads/2014/11/Reworked-partners-page.pdf</a:t>
            </a:r>
            <a:r>
              <a:rPr lang="en-US" sz="1300" dirty="0">
                <a:solidFill>
                  <a:srgbClr val="FF0000"/>
                </a:solidFill>
              </a:rPr>
              <a:t> </a:t>
            </a:r>
            <a:endParaRPr lang="en-US" sz="1300" dirty="0"/>
          </a:p>
          <a:p>
            <a:pPr marL="465138">
              <a:lnSpc>
                <a:spcPct val="100000"/>
              </a:lnSpc>
              <a:spcBef>
                <a:spcPts val="0"/>
              </a:spcBef>
            </a:pPr>
            <a:endParaRPr lang="en-US" sz="3200" dirty="0">
              <a:solidFill>
                <a:srgbClr val="0070C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pPr marL="465138">
              <a:lnSpc>
                <a:spcPct val="100000"/>
              </a:lnSpc>
              <a:spcBef>
                <a:spcPts val="0"/>
              </a:spcBef>
            </a:pPr>
            <a:endParaRPr lang="en-US" sz="3200" dirty="0">
              <a:solidFill>
                <a:srgbClr val="0070C0"/>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17</a:t>
            </a:fld>
            <a:endParaRPr lang="en-US" dirty="0">
              <a:solidFill>
                <a:srgbClr val="242852"/>
              </a:solidFill>
            </a:endParaRPr>
          </a:p>
        </p:txBody>
      </p:sp>
      <p:pic>
        <p:nvPicPr>
          <p:cNvPr id="5" name="Picture 4">
            <a:extLst>
              <a:ext uri="{FF2B5EF4-FFF2-40B4-BE49-F238E27FC236}">
                <a16:creationId xmlns:a16="http://schemas.microsoft.com/office/drawing/2014/main" id="{5E97770A-B214-4AA4-BD02-A9D29134E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526" y="2466623"/>
            <a:ext cx="6299480" cy="1803747"/>
          </a:xfrm>
          <a:prstGeom prst="rect">
            <a:avLst/>
          </a:prstGeom>
        </p:spPr>
      </p:pic>
    </p:spTree>
    <p:extLst>
      <p:ext uri="{BB962C8B-B14F-4D97-AF65-F5344CB8AC3E}">
        <p14:creationId xmlns:p14="http://schemas.microsoft.com/office/powerpoint/2010/main" val="2907295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25000" lnSpcReduction="20000"/>
          </a:bodyPr>
          <a:lstStyle/>
          <a:p>
            <a:pPr marL="3827463" indent="-3198813"/>
            <a:endParaRPr lang="en-US" b="0" dirty="0"/>
          </a:p>
          <a:p>
            <a:pPr marL="3146425" indent="-2635250"/>
            <a:endParaRPr lang="en-US" sz="8000" dirty="0"/>
          </a:p>
          <a:p>
            <a:pPr marL="3146425" indent="-3087688"/>
            <a:r>
              <a:rPr lang="en-US" sz="8000" dirty="0">
                <a:solidFill>
                  <a:srgbClr val="C00000"/>
                </a:solidFill>
              </a:rPr>
              <a:t>H-1B VISA </a:t>
            </a:r>
            <a:r>
              <a:rPr lang="en-US" sz="8000" dirty="0"/>
              <a:t>   DETAILS AT   </a:t>
            </a:r>
            <a:r>
              <a:rPr lang="en-US" sz="8000" u="sng" dirty="0">
                <a:hlinkClick r:id="rId2"/>
              </a:rPr>
              <a:t>www.uscis.gov</a:t>
            </a:r>
            <a:endParaRPr lang="en-US" sz="9600" dirty="0"/>
          </a:p>
          <a:p>
            <a:pPr marL="3028950"/>
            <a:endParaRPr lang="en-US" sz="6600" dirty="0"/>
          </a:p>
          <a:p>
            <a:pPr marL="3028950"/>
            <a:endParaRPr lang="en-US" sz="6600" dirty="0"/>
          </a:p>
          <a:p>
            <a:pPr marL="3254375" algn="just">
              <a:lnSpc>
                <a:spcPct val="120000"/>
              </a:lnSpc>
              <a:spcBef>
                <a:spcPts val="0"/>
              </a:spcBef>
            </a:pPr>
            <a:r>
              <a:rPr lang="en-US" sz="7200" dirty="0"/>
              <a:t>The H-1B visa is not the only work visa, but for international students, it is the most common.</a:t>
            </a:r>
            <a:endParaRPr lang="en-US" sz="3200" dirty="0"/>
          </a:p>
          <a:p>
            <a:pPr marL="3254375" algn="just">
              <a:lnSpc>
                <a:spcPct val="170000"/>
              </a:lnSpc>
              <a:spcBef>
                <a:spcPts val="0"/>
              </a:spcBef>
            </a:pPr>
            <a:endParaRPr lang="en-US" sz="3200" dirty="0"/>
          </a:p>
          <a:p>
            <a:pPr marL="3254375" algn="just">
              <a:lnSpc>
                <a:spcPct val="170000"/>
              </a:lnSpc>
              <a:spcBef>
                <a:spcPts val="0"/>
              </a:spcBef>
            </a:pPr>
            <a:endParaRPr lang="en-US" sz="3200" dirty="0"/>
          </a:p>
          <a:p>
            <a:pPr marL="3254375">
              <a:lnSpc>
                <a:spcPct val="120000"/>
              </a:lnSpc>
              <a:spcBef>
                <a:spcPts val="0"/>
              </a:spcBef>
            </a:pPr>
            <a:r>
              <a:rPr lang="en-US" sz="7200" dirty="0"/>
              <a:t>Most recently, 85,000 annual H-1B visas were available (</a:t>
            </a:r>
            <a:r>
              <a:rPr lang="en-US" sz="7200" u="sng" dirty="0"/>
              <a:t>65,000 for ALL</a:t>
            </a:r>
            <a:r>
              <a:rPr lang="en-US" sz="7200" dirty="0"/>
              <a:t> applicants --- and </a:t>
            </a:r>
            <a:r>
              <a:rPr lang="en-US" sz="7200" u="sng" dirty="0"/>
              <a:t>20,000 more only for </a:t>
            </a:r>
            <a:r>
              <a:rPr lang="en-US" sz="7200" dirty="0"/>
              <a:t>students completing a Master’s or PhD degree, all selected through   an annual lottery process</a:t>
            </a:r>
            <a:r>
              <a:rPr lang="en-US" sz="7200" b="0" dirty="0"/>
              <a:t>).</a:t>
            </a:r>
            <a:endParaRPr lang="en-US" sz="8000" b="0" dirty="0"/>
          </a:p>
          <a:p>
            <a:pPr marL="4572000">
              <a:spcBef>
                <a:spcPts val="0"/>
              </a:spcBef>
            </a:pPr>
            <a:endParaRPr lang="en-US" sz="8000" dirty="0"/>
          </a:p>
          <a:p>
            <a:pPr marL="4572000">
              <a:spcBef>
                <a:spcPts val="0"/>
              </a:spcBef>
            </a:pPr>
            <a:endParaRPr lang="en-US" sz="8000" dirty="0"/>
          </a:p>
          <a:p>
            <a:pPr marL="53975" algn="just">
              <a:spcBef>
                <a:spcPts val="0"/>
              </a:spcBef>
            </a:pPr>
            <a:r>
              <a:rPr lang="en-US" sz="8000" b="0" dirty="0">
                <a:solidFill>
                  <a:srgbClr val="0070C0"/>
                </a:solidFill>
              </a:rPr>
              <a:t>International students who don’t obtain an H-1B through the lottery typically leave the US, re-enroll as an F-1 student in a new degree program, or marry a citizen to stay in the US.</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18</a:t>
            </a:fld>
            <a:endParaRPr lang="en-US" dirty="0">
              <a:solidFill>
                <a:srgbClr val="242852"/>
              </a:solidFill>
            </a:endParaRPr>
          </a:p>
        </p:txBody>
      </p:sp>
      <p:pic>
        <p:nvPicPr>
          <p:cNvPr id="6" name="Picture 5">
            <a:extLst>
              <a:ext uri="{FF2B5EF4-FFF2-40B4-BE49-F238E27FC236}">
                <a16:creationId xmlns:a16="http://schemas.microsoft.com/office/drawing/2014/main" id="{5C2DBE79-9DC5-4E77-84C5-7CB17B416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92" y="1884170"/>
            <a:ext cx="3113343" cy="2742075"/>
          </a:xfrm>
          <a:prstGeom prst="rect">
            <a:avLst/>
          </a:prstGeom>
        </p:spPr>
      </p:pic>
    </p:spTree>
    <p:extLst>
      <p:ext uri="{BB962C8B-B14F-4D97-AF65-F5344CB8AC3E}">
        <p14:creationId xmlns:p14="http://schemas.microsoft.com/office/powerpoint/2010/main" val="3912457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a:bodyPr>
          <a:lstStyle/>
          <a:p>
            <a:pPr marL="3827463" indent="-3198813"/>
            <a:endParaRPr lang="en-US" b="0" dirty="0"/>
          </a:p>
          <a:p>
            <a:pPr marL="3146425" indent="-2635250"/>
            <a:endParaRPr lang="en-US" sz="8000" dirty="0"/>
          </a:p>
          <a:p>
            <a:pPr marL="3146425" indent="-3087688"/>
            <a:endParaRPr lang="en-US" dirty="0">
              <a:solidFill>
                <a:srgbClr val="C00000"/>
              </a:solidFill>
            </a:endParaRPr>
          </a:p>
          <a:p>
            <a:pPr algn="just"/>
            <a:r>
              <a:rPr lang="en-US" b="0" dirty="0"/>
              <a:t>With 1 – 3 years on Optional Practical Training (OPT)  and a maximum of 6 years on an H-1B visa, an employer could employ a foreign national for       7 – 9 years without filing for Permanent Residency (Green Card).</a:t>
            </a:r>
          </a:p>
          <a:p>
            <a:pPr algn="just"/>
            <a:endParaRPr lang="en-US" sz="1200" b="0" dirty="0"/>
          </a:p>
          <a:p>
            <a:pPr algn="just"/>
            <a:r>
              <a:rPr lang="en-US" dirty="0">
                <a:solidFill>
                  <a:srgbClr val="0070C0"/>
                </a:solidFill>
              </a:rPr>
              <a:t>Filing for permanent residency </a:t>
            </a:r>
            <a:r>
              <a:rPr lang="en-US" b="0" dirty="0"/>
              <a:t>is a more complex and expensive process, and employers may need to</a:t>
            </a:r>
            <a:r>
              <a:rPr lang="en-US" sz="2400" b="0" dirty="0"/>
              <a:t> </a:t>
            </a:r>
            <a:r>
              <a:rPr lang="en-US" b="0" dirty="0"/>
              <a:t>prove they could not find a qualified US Citizen for the job.</a:t>
            </a:r>
          </a:p>
          <a:p>
            <a:pPr algn="ctr"/>
            <a:r>
              <a:rPr lang="en-US" dirty="0">
                <a:solidFill>
                  <a:srgbClr val="C00000"/>
                </a:solidFill>
              </a:rPr>
              <a:t>H-1B VISA </a:t>
            </a:r>
            <a:r>
              <a:rPr lang="en-US" dirty="0"/>
              <a:t>       DETAILS AT   </a:t>
            </a:r>
            <a:r>
              <a:rPr lang="en-US" u="sng" dirty="0">
                <a:hlinkClick r:id="rId2"/>
              </a:rPr>
              <a:t>www.uscis.gov</a:t>
            </a:r>
            <a:endParaRPr lang="en-US" u="sng" dirty="0"/>
          </a:p>
          <a:p>
            <a:pPr algn="ctr"/>
            <a:r>
              <a:rPr lang="en-US" sz="1000" dirty="0">
                <a:solidFill>
                  <a:srgbClr val="C00000"/>
                </a:solidFill>
                <a:highlight>
                  <a:srgbClr val="FFFF00"/>
                </a:highlight>
              </a:rPr>
              <a:t> </a:t>
            </a:r>
          </a:p>
          <a:p>
            <a:pPr algn="ctr"/>
            <a:r>
              <a:rPr lang="en-US" sz="1600" dirty="0">
                <a:solidFill>
                  <a:srgbClr val="002060"/>
                </a:solidFill>
                <a:highlight>
                  <a:srgbClr val="FFFF00"/>
                </a:highlight>
              </a:rPr>
              <a:t>Always consult with the JHU Office of International Services for Details</a:t>
            </a:r>
          </a:p>
          <a:p>
            <a:pPr marL="3028950"/>
            <a:endParaRPr lang="en-US" sz="2400" b="0" u="sng" dirty="0"/>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19</a:t>
            </a:fld>
            <a:endParaRPr lang="en-US" dirty="0">
              <a:solidFill>
                <a:srgbClr val="242852"/>
              </a:solidFill>
            </a:endParaRPr>
          </a:p>
        </p:txBody>
      </p:sp>
      <p:pic>
        <p:nvPicPr>
          <p:cNvPr id="5" name="Picture 4">
            <a:extLst>
              <a:ext uri="{FF2B5EF4-FFF2-40B4-BE49-F238E27FC236}">
                <a16:creationId xmlns:a16="http://schemas.microsoft.com/office/drawing/2014/main" id="{14499165-A325-40C5-8065-8EE88CBDC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23" y="538728"/>
            <a:ext cx="2284746" cy="2012289"/>
          </a:xfrm>
          <a:prstGeom prst="rect">
            <a:avLst/>
          </a:prstGeom>
        </p:spPr>
      </p:pic>
      <p:pic>
        <p:nvPicPr>
          <p:cNvPr id="7" name="Picture 6">
            <a:extLst>
              <a:ext uri="{FF2B5EF4-FFF2-40B4-BE49-F238E27FC236}">
                <a16:creationId xmlns:a16="http://schemas.microsoft.com/office/drawing/2014/main" id="{257E390D-79C1-415E-AE12-80838C5F74C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31070" y="486159"/>
            <a:ext cx="3038475" cy="2117426"/>
          </a:xfrm>
          <a:prstGeom prst="rect">
            <a:avLst/>
          </a:prstGeom>
        </p:spPr>
      </p:pic>
      <p:pic>
        <p:nvPicPr>
          <p:cNvPr id="8" name="Picture 7">
            <a:extLst>
              <a:ext uri="{FF2B5EF4-FFF2-40B4-BE49-F238E27FC236}">
                <a16:creationId xmlns:a16="http://schemas.microsoft.com/office/drawing/2014/main" id="{FA53CE67-045C-430F-9564-F264FDD54721}"/>
              </a:ext>
            </a:extLst>
          </p:cNvPr>
          <p:cNvPicPr>
            <a:picLocks noChangeAspect="1"/>
          </p:cNvPicPr>
          <p:nvPr/>
        </p:nvPicPr>
        <p:blipFill>
          <a:blip r:embed="rId6" cstate="email">
            <a:clrChange>
              <a:clrFrom>
                <a:srgbClr val="FCFEFC"/>
              </a:clrFrom>
              <a:clrTo>
                <a:srgbClr val="FCFEFC">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564807" y="463629"/>
            <a:ext cx="2394651" cy="2162486"/>
          </a:xfrm>
          <a:prstGeom prst="rect">
            <a:avLst/>
          </a:prstGeom>
        </p:spPr>
      </p:pic>
    </p:spTree>
    <p:extLst>
      <p:ext uri="{BB962C8B-B14F-4D97-AF65-F5344CB8AC3E}">
        <p14:creationId xmlns:p14="http://schemas.microsoft.com/office/powerpoint/2010/main" val="131122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4314"/>
            <a:ext cx="7511143" cy="1016000"/>
          </a:xfrm>
        </p:spPr>
        <p:txBody>
          <a:bodyPr>
            <a:normAutofit/>
          </a:bodyPr>
          <a:lstStyle/>
          <a:p>
            <a:r>
              <a:rPr lang="en-US" sz="2400" b="1" dirty="0">
                <a:latin typeface="+mn-lt"/>
              </a:rPr>
              <a:t>Welcome to </a:t>
            </a:r>
            <a:r>
              <a:rPr lang="en-US" sz="2400" b="1" dirty="0" err="1">
                <a:latin typeface="+mn-lt"/>
              </a:rPr>
              <a:t>jhu</a:t>
            </a:r>
            <a:r>
              <a:rPr lang="en-US" sz="2400" b="1" dirty="0">
                <a:latin typeface="+mn-lt"/>
              </a:rPr>
              <a:t> and </a:t>
            </a:r>
            <a:br>
              <a:rPr lang="en-US" sz="2400" b="1" dirty="0">
                <a:latin typeface="+mn-lt"/>
              </a:rPr>
            </a:br>
            <a:r>
              <a:rPr lang="en-US" sz="2400" b="1" dirty="0">
                <a:latin typeface="+mn-lt"/>
              </a:rPr>
              <a:t>THE Life Design LAB</a:t>
            </a:r>
            <a:endParaRPr lang="en-US" sz="2400" dirty="0">
              <a:latin typeface="+mn-lt"/>
            </a:endParaRPr>
          </a:p>
        </p:txBody>
      </p:sp>
      <p:sp>
        <p:nvSpPr>
          <p:cNvPr id="4" name="Rectangle 3"/>
          <p:cNvSpPr>
            <a:spLocks noGrp="1" noChangeArrowheads="1"/>
          </p:cNvSpPr>
          <p:nvPr>
            <p:ph sz="half" idx="1"/>
          </p:nvPr>
        </p:nvSpPr>
        <p:spPr>
          <a:xfrm>
            <a:off x="287383" y="1236324"/>
            <a:ext cx="8628248" cy="2329603"/>
          </a:xfrm>
          <a:solidFill>
            <a:schemeClr val="accent6">
              <a:lumMod val="20000"/>
              <a:lumOff val="80000"/>
            </a:schemeClr>
          </a:solidFill>
          <a:ln w="57150">
            <a:solidFill>
              <a:schemeClr val="tx1"/>
            </a:solidFill>
          </a:ln>
          <a:effectLst>
            <a:glow rad="101600">
              <a:schemeClr val="accent2">
                <a:satMod val="175000"/>
                <a:alpha val="40000"/>
              </a:schemeClr>
            </a:glow>
          </a:effectLst>
        </p:spPr>
        <p:txBody>
          <a:bodyPr>
            <a:noAutofit/>
          </a:bodyPr>
          <a:lstStyle/>
          <a:p>
            <a:r>
              <a:rPr lang="en-US" sz="1400" i="1" dirty="0">
                <a:solidFill>
                  <a:srgbClr val="C00000"/>
                </a:solidFill>
              </a:rPr>
              <a:t>Our Mission:</a:t>
            </a:r>
          </a:p>
          <a:p>
            <a:pPr marL="171450" indent="-171450">
              <a:buFont typeface="Wingdings" panose="05000000000000000000" pitchFamily="2" charset="2"/>
              <a:buChar char="Ø"/>
            </a:pPr>
            <a:r>
              <a:rPr lang="en-US" sz="1400" b="0" dirty="0">
                <a:latin typeface="Franklin Gothic Medium" panose="020B0603020102020204" pitchFamily="34" charset="0"/>
              </a:rPr>
              <a:t>Provide all students and alumni the experiences, knowledge, skills and tools to make smart career decisions and to package and prepare themselves for their pursuits.</a:t>
            </a:r>
          </a:p>
          <a:p>
            <a:pPr marL="171450" indent="-171450">
              <a:buFont typeface="Wingdings" panose="05000000000000000000" pitchFamily="2" charset="2"/>
              <a:buChar char="Ø"/>
            </a:pPr>
            <a:r>
              <a:rPr lang="en-US" sz="1400" b="0" dirty="0">
                <a:latin typeface="Franklin Gothic Medium" panose="020B0603020102020204" pitchFamily="34" charset="0"/>
              </a:rPr>
              <a:t>Close the gap between what employers seek in graduates and what students / alumni are equipped with.</a:t>
            </a:r>
          </a:p>
          <a:p>
            <a:pPr marL="171450" indent="-171450">
              <a:buFont typeface="Wingdings" panose="05000000000000000000" pitchFamily="2" charset="2"/>
              <a:buChar char="Ø"/>
            </a:pPr>
            <a:r>
              <a:rPr lang="en-US" sz="1400" b="0" dirty="0">
                <a:latin typeface="Franklin Gothic Medium" panose="020B0603020102020204" pitchFamily="34" charset="0"/>
              </a:rPr>
              <a:t>Orchestrate university-wide connections to build the “best possible” career ready network.</a:t>
            </a:r>
          </a:p>
          <a:p>
            <a:pPr marL="171450" indent="-171450">
              <a:buFont typeface="Wingdings" panose="05000000000000000000" pitchFamily="2" charset="2"/>
              <a:buChar char="Ø"/>
            </a:pPr>
            <a:r>
              <a:rPr lang="en-US" sz="1400" b="0" dirty="0">
                <a:latin typeface="Franklin Gothic Medium" panose="020B0603020102020204" pitchFamily="34" charset="0"/>
              </a:rPr>
              <a:t>Build enduring career readiness capabilities – those that last beyond first destinations.</a:t>
            </a:r>
          </a:p>
          <a:p>
            <a:pPr marL="171450" indent="-171450">
              <a:buFont typeface="Wingdings" panose="05000000000000000000" pitchFamily="2" charset="2"/>
              <a:buChar char="Ø"/>
            </a:pPr>
            <a:r>
              <a:rPr lang="en-US" sz="1400" b="0" dirty="0">
                <a:latin typeface="Franklin Gothic Medium" panose="020B0603020102020204" pitchFamily="34" charset="0"/>
              </a:rPr>
              <a:t>Be a catalyst for alumni engagement – lifetime affiliation</a:t>
            </a:r>
            <a:r>
              <a:rPr lang="en-US" sz="1400" b="0" dirty="0"/>
              <a:t>.</a:t>
            </a:r>
          </a:p>
          <a:p>
            <a:endParaRPr lang="en-US" sz="1050" dirty="0">
              <a:solidFill>
                <a:schemeClr val="bg2">
                  <a:lumMod val="25000"/>
                </a:schemeClr>
              </a:solidFill>
            </a:endParaRPr>
          </a:p>
          <a:p>
            <a:endParaRPr lang="en-US" dirty="0"/>
          </a:p>
          <a:p>
            <a:endParaRPr lang="en-US"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8DF745-7D3F-47F4-83A3-874385CFAA69}" type="slidenum">
              <a:rPr kumimoji="0" lang="en-US" sz="2400" b="1" i="0" u="none" strike="noStrike" kern="1200" cap="none" spc="0" normalizeH="0" baseline="0" noProof="0" smtClean="0">
                <a:ln>
                  <a:noFill/>
                </a:ln>
                <a:solidFill>
                  <a:srgbClr val="24285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2400" b="1" i="0" u="none" strike="noStrike" kern="1200" cap="none" spc="0" normalizeH="0" baseline="0" noProof="0">
              <a:ln>
                <a:noFill/>
              </a:ln>
              <a:solidFill>
                <a:srgbClr val="242852"/>
              </a:solidFill>
              <a:effectLst/>
              <a:uLnTx/>
              <a:uFillTx/>
              <a:latin typeface="Arial"/>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7383" y="4036024"/>
            <a:ext cx="2683269" cy="2329603"/>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32362" y="4036024"/>
            <a:ext cx="2683269" cy="2386741"/>
          </a:xfrm>
          <a:prstGeom prst="rect">
            <a:avLst/>
          </a:prstGeom>
        </p:spPr>
      </p:pic>
      <p:pic>
        <p:nvPicPr>
          <p:cNvPr id="7" name="Picture 6">
            <a:extLst>
              <a:ext uri="{FF2B5EF4-FFF2-40B4-BE49-F238E27FC236}">
                <a16:creationId xmlns:a16="http://schemas.microsoft.com/office/drawing/2014/main" id="{F29CF82E-7F34-4EA1-8AB1-B73B56B8B6FC}"/>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71592" y="3995994"/>
            <a:ext cx="2059830" cy="2763605"/>
          </a:xfrm>
          <a:prstGeom prst="rect">
            <a:avLst/>
          </a:prstGeom>
        </p:spPr>
      </p:pic>
    </p:spTree>
    <p:extLst>
      <p:ext uri="{BB962C8B-B14F-4D97-AF65-F5344CB8AC3E}">
        <p14:creationId xmlns:p14="http://schemas.microsoft.com/office/powerpoint/2010/main" val="199115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486213" cy="6191075"/>
          </a:xfrm>
        </p:spPr>
        <p:txBody>
          <a:bodyPr>
            <a:normAutofit fontScale="25000" lnSpcReduction="20000"/>
          </a:bodyPr>
          <a:lstStyle/>
          <a:p>
            <a:pPr marL="3827463" indent="-3198813"/>
            <a:endParaRPr lang="en-US" b="0" dirty="0"/>
          </a:p>
          <a:p>
            <a:pPr marL="3146425" indent="-2635250"/>
            <a:endParaRPr lang="en-US" sz="8000" dirty="0"/>
          </a:p>
          <a:p>
            <a:pPr marL="3146425" indent="-3087688"/>
            <a:r>
              <a:rPr lang="en-US" sz="8000" dirty="0">
                <a:solidFill>
                  <a:srgbClr val="C00000"/>
                </a:solidFill>
              </a:rPr>
              <a:t>H-1B VISA      </a:t>
            </a:r>
            <a:r>
              <a:rPr lang="en-US" sz="8000" dirty="0"/>
              <a:t>DETAILS AT   </a:t>
            </a:r>
            <a:r>
              <a:rPr lang="en-US" sz="8000" u="sng" dirty="0">
                <a:hlinkClick r:id="rId2"/>
              </a:rPr>
              <a:t>www.uscis.gov</a:t>
            </a:r>
            <a:endParaRPr lang="en-US" sz="9600" dirty="0"/>
          </a:p>
          <a:p>
            <a:pPr marL="3028950"/>
            <a:endParaRPr lang="en-US" sz="6600" dirty="0"/>
          </a:p>
          <a:p>
            <a:pPr marL="3770313" indent="-285750" algn="just">
              <a:buFont typeface="Arial" panose="020B0604020202020204" pitchFamily="34" charset="0"/>
              <a:buChar char="•"/>
            </a:pPr>
            <a:r>
              <a:rPr lang="en-US" sz="7200" dirty="0">
                <a:solidFill>
                  <a:srgbClr val="C00000"/>
                </a:solidFill>
              </a:rPr>
              <a:t>Based on a recent H-1B filing season, </a:t>
            </a:r>
            <a:r>
              <a:rPr lang="en-US" sz="7200" b="0" dirty="0"/>
              <a:t>an international student with a Bachelor’s degree had ~ 35% chance to be selected for one of 65,000 available H-1B visas from the 190,098  applications filed.</a:t>
            </a:r>
          </a:p>
          <a:p>
            <a:pPr marL="3770313" indent="-285750"/>
            <a:endParaRPr lang="en-US" sz="4000" dirty="0"/>
          </a:p>
          <a:p>
            <a:pPr marL="3770313" indent="-285750" algn="just">
              <a:buFont typeface="Arial" panose="020B0604020202020204" pitchFamily="34" charset="0"/>
              <a:buChar char="•"/>
            </a:pPr>
            <a:r>
              <a:rPr lang="en-US" sz="7200" dirty="0">
                <a:solidFill>
                  <a:srgbClr val="C00000"/>
                </a:solidFill>
              </a:rPr>
              <a:t>Your odds of securing an H-1B are closer to 50%</a:t>
            </a:r>
            <a:r>
              <a:rPr lang="en-US" sz="7200" b="0" dirty="0"/>
              <a:t> if you also qualify to compete for the pool of 20,000 extra H-1B visas available only to candidates holding a US Master’s degree or higher.</a:t>
            </a:r>
          </a:p>
          <a:p>
            <a:pPr marL="3770313" indent="-285750"/>
            <a:r>
              <a:rPr lang="en-US" sz="4000" dirty="0"/>
              <a:t> </a:t>
            </a:r>
          </a:p>
          <a:p>
            <a:pPr marL="3770313" indent="-285750" algn="just">
              <a:buFont typeface="Arial" panose="020B0604020202020204" pitchFamily="34" charset="0"/>
              <a:buChar char="•"/>
            </a:pPr>
            <a:r>
              <a:rPr lang="en-US" sz="7200" dirty="0">
                <a:solidFill>
                  <a:srgbClr val="C00000"/>
                </a:solidFill>
              </a:rPr>
              <a:t>Students completing an engineering or science degree </a:t>
            </a:r>
            <a:r>
              <a:rPr lang="en-US" sz="7200" b="0" dirty="0"/>
              <a:t>should be able to apply for the H-1B up to three times while working on Optional Practical Training  (OPT).</a:t>
            </a:r>
            <a:endParaRPr lang="en-US" sz="7200" dirty="0">
              <a:solidFill>
                <a:srgbClr val="C00000"/>
              </a:solidFill>
              <a:highlight>
                <a:srgbClr val="FFFF00"/>
              </a:highlight>
            </a:endParaRPr>
          </a:p>
          <a:p>
            <a:pPr marL="3657600" indent="-3087688" algn="just"/>
            <a:endParaRPr lang="en-US" sz="7200" dirty="0">
              <a:solidFill>
                <a:srgbClr val="C00000"/>
              </a:solidFill>
              <a:highlight>
                <a:srgbClr val="FFFF00"/>
              </a:highlight>
            </a:endParaRPr>
          </a:p>
          <a:p>
            <a:pPr marL="3657600" indent="-3200400" algn="just">
              <a:tabLst>
                <a:tab pos="341313" algn="l"/>
              </a:tabLst>
            </a:pPr>
            <a:r>
              <a:rPr lang="en-US" sz="7200" dirty="0">
                <a:solidFill>
                  <a:srgbClr val="002060"/>
                </a:solidFill>
                <a:highlight>
                  <a:srgbClr val="FFFF00"/>
                </a:highlight>
              </a:rPr>
              <a:t>Always consult with the JHU Office of International Services for Details</a:t>
            </a:r>
            <a:endParaRPr lang="en-US" sz="7200" b="0" dirty="0">
              <a:solidFill>
                <a:srgbClr val="002060"/>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20</a:t>
            </a:fld>
            <a:endParaRPr lang="en-US" dirty="0">
              <a:solidFill>
                <a:srgbClr val="242852"/>
              </a:solidFill>
            </a:endParaRPr>
          </a:p>
        </p:txBody>
      </p:sp>
      <p:pic>
        <p:nvPicPr>
          <p:cNvPr id="5" name="Picture 4">
            <a:extLst>
              <a:ext uri="{FF2B5EF4-FFF2-40B4-BE49-F238E27FC236}">
                <a16:creationId xmlns:a16="http://schemas.microsoft.com/office/drawing/2014/main" id="{BB3BD985-1C27-4D6F-8B75-616E44670FF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6874" y="2092871"/>
            <a:ext cx="3515618" cy="3164056"/>
          </a:xfrm>
          <a:prstGeom prst="rect">
            <a:avLst/>
          </a:prstGeom>
        </p:spPr>
      </p:pic>
    </p:spTree>
    <p:extLst>
      <p:ext uri="{BB962C8B-B14F-4D97-AF65-F5344CB8AC3E}">
        <p14:creationId xmlns:p14="http://schemas.microsoft.com/office/powerpoint/2010/main" val="594385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307239"/>
          </a:xfrm>
        </p:spPr>
        <p:txBody>
          <a:bodyPr>
            <a:normAutofit fontScale="25000" lnSpcReduction="20000"/>
          </a:bodyPr>
          <a:lstStyle/>
          <a:p>
            <a:pPr marL="3028950"/>
            <a:endParaRPr lang="en-US" sz="6600" dirty="0"/>
          </a:p>
          <a:p>
            <a:pPr marL="3028950"/>
            <a:r>
              <a:rPr lang="en-US" sz="6600" dirty="0"/>
              <a:t>   </a:t>
            </a:r>
            <a:r>
              <a:rPr lang="en-US" sz="8000" dirty="0">
                <a:solidFill>
                  <a:srgbClr val="C00000"/>
                </a:solidFill>
              </a:rPr>
              <a:t>TO THINK ABOUT….</a:t>
            </a:r>
            <a:endParaRPr lang="en-US" sz="3200" dirty="0"/>
          </a:p>
          <a:p>
            <a:pPr marL="3200400" algn="just">
              <a:spcBef>
                <a:spcPts val="600"/>
              </a:spcBef>
            </a:pPr>
            <a:endParaRPr lang="en-US" sz="7200" dirty="0">
              <a:solidFill>
                <a:srgbClr val="0070C0"/>
              </a:solidFill>
            </a:endParaRPr>
          </a:p>
          <a:p>
            <a:pPr marL="3200400" algn="just">
              <a:spcBef>
                <a:spcPts val="600"/>
              </a:spcBef>
            </a:pPr>
            <a:r>
              <a:rPr lang="en-US" sz="7200" dirty="0">
                <a:solidFill>
                  <a:srgbClr val="0070C0"/>
                </a:solidFill>
              </a:rPr>
              <a:t>International job seekers who wish to remain in the US after graduation should have a Plan A, a Plan B, and maybe a Plan C.  </a:t>
            </a:r>
            <a:r>
              <a:rPr lang="en-US" sz="7200" b="0" dirty="0"/>
              <a:t>If your job search is moving slowly, don’t wait too long to change direction and expand your job search targets to incorporate new industries, new job functions or new  geographical areas.</a:t>
            </a:r>
          </a:p>
          <a:p>
            <a:pPr algn="just"/>
            <a:r>
              <a:rPr lang="en-US" sz="3200" dirty="0"/>
              <a:t>  </a:t>
            </a:r>
          </a:p>
          <a:p>
            <a:pPr marL="457200" algn="just">
              <a:spcBef>
                <a:spcPts val="0"/>
              </a:spcBef>
            </a:pPr>
            <a:r>
              <a:rPr lang="en-US" sz="7200" dirty="0">
                <a:solidFill>
                  <a:srgbClr val="0070C0"/>
                </a:solidFill>
              </a:rPr>
              <a:t>You might consider approaching US companies </a:t>
            </a:r>
            <a:r>
              <a:rPr lang="en-US" sz="7200" b="0" dirty="0"/>
              <a:t>that have operations in your country to hire you on OPT in the US, and before it expires, relocate you to your home country.</a:t>
            </a:r>
          </a:p>
          <a:p>
            <a:pPr marL="457200" algn="just">
              <a:spcBef>
                <a:spcPts val="0"/>
              </a:spcBef>
            </a:pPr>
            <a:r>
              <a:rPr lang="en-US" sz="3200" dirty="0">
                <a:solidFill>
                  <a:srgbClr val="C00000"/>
                </a:solidFill>
              </a:rPr>
              <a:t> </a:t>
            </a:r>
          </a:p>
          <a:p>
            <a:pPr marL="457200" algn="just">
              <a:spcBef>
                <a:spcPts val="0"/>
              </a:spcBef>
            </a:pPr>
            <a:r>
              <a:rPr lang="en-US" sz="7200" dirty="0">
                <a:solidFill>
                  <a:srgbClr val="0070C0"/>
                </a:solidFill>
              </a:rPr>
              <a:t>You might consider an international rotation program with a US company in another country </a:t>
            </a:r>
            <a:r>
              <a:rPr lang="en-US" sz="7200" b="0" dirty="0"/>
              <a:t>(</a:t>
            </a:r>
            <a:r>
              <a:rPr lang="en-US" sz="7200" b="0" i="1" dirty="0"/>
              <a:t>perhaps your own?</a:t>
            </a:r>
            <a:r>
              <a:rPr lang="en-US" sz="7200" b="0" dirty="0"/>
              <a:t>), and then try later to transfer back to the US on an L-1 visa, which may allow US companies operating abroad to transfer employees to the US.</a:t>
            </a:r>
          </a:p>
          <a:p>
            <a:pPr marL="457200" algn="just"/>
            <a:r>
              <a:rPr lang="en-US" sz="3200" dirty="0"/>
              <a:t> </a:t>
            </a:r>
          </a:p>
          <a:p>
            <a:pPr marL="457200" algn="just">
              <a:spcBef>
                <a:spcPts val="0"/>
              </a:spcBef>
            </a:pPr>
            <a:r>
              <a:rPr lang="en-US" sz="7200" dirty="0">
                <a:solidFill>
                  <a:srgbClr val="0070C0"/>
                </a:solidFill>
              </a:rPr>
              <a:t>If you don’t have a job at graduation, </a:t>
            </a:r>
            <a:r>
              <a:rPr lang="en-US" sz="7200" b="0" dirty="0"/>
              <a:t>but want to stay in the US, you may be able to use your OPT on a temporary job and continue to search.                </a:t>
            </a:r>
          </a:p>
          <a:p>
            <a:pPr marL="457200" algn="just">
              <a:spcBef>
                <a:spcPts val="0"/>
              </a:spcBef>
            </a:pPr>
            <a:r>
              <a:rPr lang="en-US" sz="3200" b="0" dirty="0">
                <a:solidFill>
                  <a:srgbClr val="FF0000"/>
                </a:solidFill>
              </a:rPr>
              <a:t> </a:t>
            </a:r>
          </a:p>
          <a:p>
            <a:pPr marL="457200" algn="ctr">
              <a:spcBef>
                <a:spcPts val="0"/>
              </a:spcBef>
            </a:pPr>
            <a:r>
              <a:rPr lang="en-US" sz="6400" dirty="0">
                <a:solidFill>
                  <a:srgbClr val="FF0000"/>
                </a:solidFill>
                <a:highlight>
                  <a:srgbClr val="FFFF00"/>
                </a:highlight>
              </a:rPr>
              <a:t>Always Consult with the JHU Office of International Services</a:t>
            </a:r>
          </a:p>
          <a:p>
            <a:pPr marL="457200" algn="ctr">
              <a:spcBef>
                <a:spcPts val="0"/>
              </a:spcBef>
            </a:pPr>
            <a:r>
              <a:rPr lang="en-US" sz="6400" u="sng" dirty="0">
                <a:solidFill>
                  <a:srgbClr val="FF0000"/>
                </a:solidFill>
                <a:highlight>
                  <a:srgbClr val="FFFF00"/>
                </a:highlight>
              </a:rPr>
              <a:t>before you accept ANY</a:t>
            </a:r>
            <a:r>
              <a:rPr lang="en-US" sz="6400" dirty="0">
                <a:solidFill>
                  <a:srgbClr val="FF0000"/>
                </a:solidFill>
                <a:highlight>
                  <a:srgbClr val="FFFF00"/>
                </a:highlight>
              </a:rPr>
              <a:t> paid or unpaid employment in the US.</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21</a:t>
            </a:fld>
            <a:endParaRPr lang="en-US" dirty="0">
              <a:solidFill>
                <a:srgbClr val="242852"/>
              </a:solidFill>
            </a:endParaRPr>
          </a:p>
        </p:txBody>
      </p:sp>
      <p:pic>
        <p:nvPicPr>
          <p:cNvPr id="6" name="Picture 5">
            <a:extLst>
              <a:ext uri="{FF2B5EF4-FFF2-40B4-BE49-F238E27FC236}">
                <a16:creationId xmlns:a16="http://schemas.microsoft.com/office/drawing/2014/main" id="{CB5290FE-31BC-4A2C-BE4F-C9DE182FC39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5951" y="855676"/>
            <a:ext cx="2776352" cy="2447323"/>
          </a:xfrm>
          <a:prstGeom prst="rect">
            <a:avLst/>
          </a:prstGeom>
        </p:spPr>
      </p:pic>
    </p:spTree>
    <p:extLst>
      <p:ext uri="{BB962C8B-B14F-4D97-AF65-F5344CB8AC3E}">
        <p14:creationId xmlns:p14="http://schemas.microsoft.com/office/powerpoint/2010/main" val="44375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E4B218-3E2A-451A-ADCE-024C3D5CF375}"/>
              </a:ext>
            </a:extLst>
          </p:cNvPr>
          <p:cNvPicPr>
            <a:picLocks noGrp="1" noChangeAspect="1"/>
          </p:cNvPicPr>
          <p:nvPr>
            <p:ph idx="1"/>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5799" y="185979"/>
            <a:ext cx="1026598" cy="908254"/>
          </a:xfrm>
        </p:spPr>
      </p:pic>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22</a:t>
            </a:fld>
            <a:endParaRPr lang="en-US" dirty="0">
              <a:solidFill>
                <a:srgbClr val="242852"/>
              </a:solidFill>
            </a:endParaRPr>
          </a:p>
        </p:txBody>
      </p:sp>
      <p:sp>
        <p:nvSpPr>
          <p:cNvPr id="8" name="TextBox 7">
            <a:extLst>
              <a:ext uri="{FF2B5EF4-FFF2-40B4-BE49-F238E27FC236}">
                <a16:creationId xmlns:a16="http://schemas.microsoft.com/office/drawing/2014/main" id="{0FA07A13-9C5E-42C6-AA2F-E194B36E3D63}"/>
              </a:ext>
            </a:extLst>
          </p:cNvPr>
          <p:cNvSpPr txBox="1"/>
          <p:nvPr/>
        </p:nvSpPr>
        <p:spPr>
          <a:xfrm>
            <a:off x="1495586" y="333214"/>
            <a:ext cx="5215179" cy="584775"/>
          </a:xfrm>
          <a:prstGeom prst="rect">
            <a:avLst/>
          </a:prstGeom>
          <a:noFill/>
        </p:spPr>
        <p:txBody>
          <a:bodyPr wrap="square" rtlCol="0">
            <a:spAutoFit/>
          </a:bodyPr>
          <a:lstStyle/>
          <a:p>
            <a:r>
              <a:rPr lang="en-US" dirty="0"/>
              <a:t>TEST YOUR KNOWLEDGE</a:t>
            </a:r>
          </a:p>
          <a:p>
            <a:r>
              <a:rPr lang="en-US" sz="1400" dirty="0"/>
              <a:t>Answer </a:t>
            </a:r>
            <a:r>
              <a:rPr lang="en-US" sz="1400" b="1" dirty="0">
                <a:solidFill>
                  <a:srgbClr val="00B050"/>
                </a:solidFill>
              </a:rPr>
              <a:t>TRUE</a:t>
            </a:r>
            <a:r>
              <a:rPr lang="en-US" sz="1400" dirty="0"/>
              <a:t> or </a:t>
            </a:r>
            <a:r>
              <a:rPr lang="en-US" sz="1400" b="1" dirty="0">
                <a:solidFill>
                  <a:srgbClr val="FF0000"/>
                </a:solidFill>
              </a:rPr>
              <a:t>FALSE</a:t>
            </a:r>
            <a:r>
              <a:rPr lang="en-US" sz="1400" dirty="0"/>
              <a:t> for each question below.</a:t>
            </a:r>
          </a:p>
        </p:txBody>
      </p:sp>
      <p:sp>
        <p:nvSpPr>
          <p:cNvPr id="9" name="TextBox 8">
            <a:extLst>
              <a:ext uri="{FF2B5EF4-FFF2-40B4-BE49-F238E27FC236}">
                <a16:creationId xmlns:a16="http://schemas.microsoft.com/office/drawing/2014/main" id="{BFAE1D5F-9ECD-4C5E-A4D0-5B123C1C5781}"/>
              </a:ext>
            </a:extLst>
          </p:cNvPr>
          <p:cNvSpPr txBox="1"/>
          <p:nvPr/>
        </p:nvSpPr>
        <p:spPr>
          <a:xfrm>
            <a:off x="360503" y="1403951"/>
            <a:ext cx="8422993" cy="5142113"/>
          </a:xfrm>
          <a:prstGeom prst="rect">
            <a:avLst/>
          </a:prstGeom>
          <a:noFill/>
        </p:spPr>
        <p:txBody>
          <a:bodyPr wrap="square" rtlCol="0">
            <a:spAutoFit/>
          </a:bodyPr>
          <a:lstStyle/>
          <a:p>
            <a:pPr>
              <a:lnSpc>
                <a:spcPct val="150000"/>
              </a:lnSpc>
            </a:pPr>
            <a:r>
              <a:rPr lang="en-US" sz="1000" dirty="0"/>
              <a:t>1.  </a:t>
            </a:r>
            <a:r>
              <a:rPr lang="en-US" sz="1000" b="1" dirty="0"/>
              <a:t>Demand for H-1B visas has exceeded the available annual number of visas in recent years.</a:t>
            </a:r>
          </a:p>
          <a:p>
            <a:pPr>
              <a:lnSpc>
                <a:spcPct val="150000"/>
              </a:lnSpc>
            </a:pPr>
            <a:r>
              <a:rPr lang="en-US" sz="1000" dirty="0"/>
              <a:t>     </a:t>
            </a:r>
            <a:r>
              <a:rPr lang="en-US" sz="1000" b="1" dirty="0">
                <a:solidFill>
                  <a:srgbClr val="00B050"/>
                </a:solidFill>
              </a:rPr>
              <a:t>TRUE  --  Typically, about 198,000 applications are filed for 65,000 – 85,00 H-1B Visas</a:t>
            </a:r>
          </a:p>
          <a:p>
            <a:pPr marL="228600" indent="-228600">
              <a:lnSpc>
                <a:spcPct val="150000"/>
              </a:lnSpc>
              <a:buAutoNum type="arabicPeriod" startAt="2"/>
            </a:pPr>
            <a:r>
              <a:rPr lang="en-US" sz="1000" b="1" dirty="0"/>
              <a:t>Applying to jobs posted online is the best way to conduct a job search</a:t>
            </a:r>
          </a:p>
          <a:p>
            <a:pPr>
              <a:lnSpc>
                <a:spcPct val="150000"/>
              </a:lnSpc>
            </a:pPr>
            <a:r>
              <a:rPr lang="en-US" sz="1000" dirty="0"/>
              <a:t>     </a:t>
            </a:r>
            <a:r>
              <a:rPr lang="en-US" sz="1000" b="1" dirty="0">
                <a:solidFill>
                  <a:srgbClr val="FF0000"/>
                </a:solidFill>
              </a:rPr>
              <a:t>FALSE  --  You should bolster your job search through networking with people who have things in common with you</a:t>
            </a:r>
          </a:p>
          <a:p>
            <a:pPr marL="228600" indent="-228600">
              <a:lnSpc>
                <a:spcPct val="150000"/>
              </a:lnSpc>
              <a:buAutoNum type="arabicPeriod" startAt="3"/>
            </a:pPr>
            <a:r>
              <a:rPr lang="en-US" sz="1000" b="1" dirty="0"/>
              <a:t>You should not talk about experience from your home country in a job interview</a:t>
            </a:r>
            <a:r>
              <a:rPr lang="en-US" sz="1000" dirty="0"/>
              <a:t>.</a:t>
            </a:r>
          </a:p>
          <a:p>
            <a:pPr>
              <a:lnSpc>
                <a:spcPct val="150000"/>
              </a:lnSpc>
            </a:pPr>
            <a:r>
              <a:rPr lang="en-US" sz="1000" dirty="0"/>
              <a:t>     </a:t>
            </a:r>
            <a:r>
              <a:rPr lang="en-US" sz="1000" b="1" dirty="0">
                <a:solidFill>
                  <a:srgbClr val="FF0000"/>
                </a:solidFill>
              </a:rPr>
              <a:t>FALSE  --  Your experience from your home country provides you with insights and perspectives that US citizens may not offer</a:t>
            </a:r>
          </a:p>
          <a:p>
            <a:pPr marL="228600" indent="-228600">
              <a:lnSpc>
                <a:spcPct val="150000"/>
              </a:lnSpc>
              <a:buAutoNum type="arabicPeriod" startAt="4"/>
            </a:pPr>
            <a:r>
              <a:rPr lang="en-US" sz="1000" b="1" dirty="0"/>
              <a:t>Your resume, your likability, and the reputation of Johns Hopkins University will help you to secure interviews</a:t>
            </a:r>
          </a:p>
          <a:p>
            <a:pPr>
              <a:lnSpc>
                <a:spcPct val="150000"/>
              </a:lnSpc>
            </a:pPr>
            <a:r>
              <a:rPr lang="en-US" sz="1000" dirty="0"/>
              <a:t>     </a:t>
            </a:r>
            <a:r>
              <a:rPr lang="en-US" sz="1000" b="1" dirty="0">
                <a:solidFill>
                  <a:srgbClr val="00B050"/>
                </a:solidFill>
              </a:rPr>
              <a:t>TRUE  --  These are positive factors that will help you get noticed, but there is no guarantee.</a:t>
            </a:r>
          </a:p>
          <a:p>
            <a:pPr marL="228600" indent="-228600">
              <a:lnSpc>
                <a:spcPct val="150000"/>
              </a:lnSpc>
              <a:buAutoNum type="arabicPeriod" startAt="5"/>
            </a:pPr>
            <a:r>
              <a:rPr lang="en-US" sz="1000" b="1" dirty="0"/>
              <a:t>US employers consider “fit” to be a primary factor when interviewing job candidates</a:t>
            </a:r>
          </a:p>
          <a:p>
            <a:pPr>
              <a:lnSpc>
                <a:spcPct val="150000"/>
              </a:lnSpc>
            </a:pPr>
            <a:r>
              <a:rPr lang="en-US" sz="1000" dirty="0"/>
              <a:t>     </a:t>
            </a:r>
            <a:r>
              <a:rPr lang="en-US" sz="1000" b="1" dirty="0">
                <a:solidFill>
                  <a:srgbClr val="00B050"/>
                </a:solidFill>
              </a:rPr>
              <a:t>TRUE  --  Employers consider “Fit” for the job requirements, for the organization, and for the team to be very important</a:t>
            </a:r>
          </a:p>
          <a:p>
            <a:pPr marL="228600" indent="-228600">
              <a:lnSpc>
                <a:spcPct val="150000"/>
              </a:lnSpc>
              <a:buAutoNum type="arabicPeriod" startAt="6"/>
            </a:pPr>
            <a:r>
              <a:rPr lang="en-US" sz="1000" b="1" dirty="0"/>
              <a:t>Behavioral Interviews are based upon future potential and can be addressed using the STAB approach.</a:t>
            </a:r>
          </a:p>
          <a:p>
            <a:pPr>
              <a:lnSpc>
                <a:spcPct val="150000"/>
              </a:lnSpc>
            </a:pPr>
            <a:r>
              <a:rPr lang="en-US" sz="1000" b="1" dirty="0">
                <a:solidFill>
                  <a:srgbClr val="FF0000"/>
                </a:solidFill>
              </a:rPr>
              <a:t>     FALSE  --  Behavioral Interviews are based upon past performance and can be addressed using the STAR approach</a:t>
            </a:r>
          </a:p>
          <a:p>
            <a:pPr marL="228600" indent="-228600">
              <a:lnSpc>
                <a:spcPct val="150000"/>
              </a:lnSpc>
              <a:buAutoNum type="arabicPeriod" startAt="7"/>
            </a:pPr>
            <a:r>
              <a:rPr lang="en-US" sz="1000" b="1" dirty="0"/>
              <a:t>After a job interview, the interviewer and the interviewee should both feel as if they had a great conversation</a:t>
            </a:r>
          </a:p>
          <a:p>
            <a:pPr>
              <a:lnSpc>
                <a:spcPct val="150000"/>
              </a:lnSpc>
            </a:pPr>
            <a:r>
              <a:rPr lang="en-US" sz="1000" dirty="0"/>
              <a:t>     </a:t>
            </a:r>
            <a:r>
              <a:rPr lang="en-US" sz="1000" b="1" dirty="0">
                <a:solidFill>
                  <a:srgbClr val="00B050"/>
                </a:solidFill>
              </a:rPr>
              <a:t>TRUE  --  Both parties should feel as if they just had a great conversation after an interview</a:t>
            </a:r>
          </a:p>
          <a:p>
            <a:pPr marL="228600" indent="-228600">
              <a:lnSpc>
                <a:spcPct val="150000"/>
              </a:lnSpc>
              <a:buAutoNum type="arabicPeriod" startAt="8"/>
            </a:pPr>
            <a:r>
              <a:rPr lang="en-US" sz="1000" b="1" dirty="0"/>
              <a:t>Employers who wish to sponsor someone for an H-1B visa must prove they were unable to find a qualified US citizen for the job.</a:t>
            </a:r>
          </a:p>
          <a:p>
            <a:pPr>
              <a:lnSpc>
                <a:spcPct val="150000"/>
              </a:lnSpc>
            </a:pPr>
            <a:r>
              <a:rPr lang="en-US" sz="1000" b="1" dirty="0">
                <a:solidFill>
                  <a:srgbClr val="FF0000"/>
                </a:solidFill>
              </a:rPr>
              <a:t>     FALSE  --  Employers need not prove they were unable to find a qualified US Citizen for the job </a:t>
            </a:r>
          </a:p>
          <a:p>
            <a:pPr marL="228600" indent="-228600">
              <a:lnSpc>
                <a:spcPct val="150000"/>
              </a:lnSpc>
              <a:buAutoNum type="arabicPlain" startAt="9"/>
            </a:pPr>
            <a:r>
              <a:rPr lang="en-US" sz="1000" b="1" dirty="0"/>
              <a:t>The 24-month OPT extension for STEM graduates allows an employer to petition for your H-1B visa up to 3 times</a:t>
            </a:r>
          </a:p>
          <a:p>
            <a:pPr>
              <a:lnSpc>
                <a:spcPct val="150000"/>
              </a:lnSpc>
            </a:pPr>
            <a:r>
              <a:rPr lang="en-US" sz="1000" dirty="0"/>
              <a:t>     </a:t>
            </a:r>
            <a:r>
              <a:rPr lang="en-US" sz="1000" b="1" dirty="0">
                <a:solidFill>
                  <a:srgbClr val="00B050"/>
                </a:solidFill>
              </a:rPr>
              <a:t>TRUE  --  STEM graduates can work on OPT for up to 3 years and employers can petition for their H-1B visa up to 3 times</a:t>
            </a:r>
          </a:p>
          <a:p>
            <a:pPr marL="228600" indent="-228600">
              <a:lnSpc>
                <a:spcPct val="150000"/>
              </a:lnSpc>
              <a:buAutoNum type="arabicPeriod" startAt="10"/>
            </a:pPr>
            <a:r>
              <a:rPr lang="en-US" sz="1000" b="1" dirty="0"/>
              <a:t>After the first 65,000 H-1B visas are awarded in the annual lottery process, 20,000 more visas are available only to graduate students</a:t>
            </a:r>
          </a:p>
          <a:p>
            <a:pPr>
              <a:lnSpc>
                <a:spcPct val="150000"/>
              </a:lnSpc>
            </a:pPr>
            <a:r>
              <a:rPr lang="en-US" sz="1000" b="1" dirty="0">
                <a:solidFill>
                  <a:srgbClr val="00B050"/>
                </a:solidFill>
              </a:rPr>
              <a:t>     TRUE  --  After the initial 65,000 H1-B visas are awarded in the annual lottery, graduate students can qualify for 20,000 more visas</a:t>
            </a:r>
          </a:p>
          <a:p>
            <a:pPr>
              <a:lnSpc>
                <a:spcPct val="150000"/>
              </a:lnSpc>
            </a:pPr>
            <a:r>
              <a:rPr lang="en-US" sz="1000" dirty="0"/>
              <a:t>11. </a:t>
            </a:r>
            <a:r>
              <a:rPr lang="en-US" sz="1000" b="1" dirty="0"/>
              <a:t>International students should always consult with a Life Design Educator before accepting any paid or unpaid employment in the US.</a:t>
            </a:r>
          </a:p>
          <a:p>
            <a:pPr>
              <a:lnSpc>
                <a:spcPct val="150000"/>
              </a:lnSpc>
            </a:pPr>
            <a:r>
              <a:rPr lang="en-US" sz="1000" b="1" dirty="0">
                <a:solidFill>
                  <a:srgbClr val="FF0000"/>
                </a:solidFill>
              </a:rPr>
              <a:t>     FALSE  --  International students should always consult with the Office of International Services for any employment issues</a:t>
            </a:r>
          </a:p>
        </p:txBody>
      </p:sp>
    </p:spTree>
    <p:extLst>
      <p:ext uri="{BB962C8B-B14F-4D97-AF65-F5344CB8AC3E}">
        <p14:creationId xmlns:p14="http://schemas.microsoft.com/office/powerpoint/2010/main" val="96966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wheel(1)">
                                      <p:cBhvr>
                                        <p:cTn id="13" dur="20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 calcmode="lin" valueType="num">
                                      <p:cBhvr additive="base">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wheel(1)">
                                      <p:cBhvr>
                                        <p:cTn id="24" dur="20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wheel(1)">
                                      <p:cBhvr>
                                        <p:cTn id="35" dur="2000"/>
                                        <p:tgtEl>
                                          <p:spTgt spid="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 calcmode="lin" valueType="num">
                                      <p:cBhvr additive="base">
                                        <p:cTn id="40"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Effect transition="in" filter="wheel(1)">
                                      <p:cBhvr>
                                        <p:cTn id="46" dur="2000"/>
                                        <p:tgtEl>
                                          <p:spTgt spid="9">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xEl>
                                              <p:pRg st="8" end="8"/>
                                            </p:txEl>
                                          </p:spTgt>
                                        </p:tgtEl>
                                        <p:attrNameLst>
                                          <p:attrName>style.visibility</p:attrName>
                                        </p:attrNameLst>
                                      </p:cBhvr>
                                      <p:to>
                                        <p:strVal val="visible"/>
                                      </p:to>
                                    </p:set>
                                    <p:anim calcmode="lin" valueType="num">
                                      <p:cBhvr additive="base">
                                        <p:cTn id="5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Effect transition="in" filter="wheel(1)">
                                      <p:cBhvr>
                                        <p:cTn id="57" dur="2000"/>
                                        <p:tgtEl>
                                          <p:spTgt spid="9">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9">
                                            <p:txEl>
                                              <p:pRg st="10" end="10"/>
                                            </p:txEl>
                                          </p:spTgt>
                                        </p:tgtEl>
                                        <p:attrNameLst>
                                          <p:attrName>style.visibility</p:attrName>
                                        </p:attrNameLst>
                                      </p:cBhvr>
                                      <p:to>
                                        <p:strVal val="visible"/>
                                      </p:to>
                                    </p:set>
                                    <p:anim calcmode="lin" valueType="num">
                                      <p:cBhvr additive="base">
                                        <p:cTn id="62"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9">
                                            <p:txEl>
                                              <p:pRg st="11" end="11"/>
                                            </p:txEl>
                                          </p:spTgt>
                                        </p:tgtEl>
                                        <p:attrNameLst>
                                          <p:attrName>style.visibility</p:attrName>
                                        </p:attrNameLst>
                                      </p:cBhvr>
                                      <p:to>
                                        <p:strVal val="visible"/>
                                      </p:to>
                                    </p:set>
                                    <p:animEffect transition="in" filter="wheel(1)">
                                      <p:cBhvr>
                                        <p:cTn id="68" dur="2000"/>
                                        <p:tgtEl>
                                          <p:spTgt spid="9">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
                                            <p:txEl>
                                              <p:pRg st="12" end="12"/>
                                            </p:txEl>
                                          </p:spTgt>
                                        </p:tgtEl>
                                        <p:attrNameLst>
                                          <p:attrName>style.visibility</p:attrName>
                                        </p:attrNameLst>
                                      </p:cBhvr>
                                      <p:to>
                                        <p:strVal val="visible"/>
                                      </p:to>
                                    </p:set>
                                    <p:anim calcmode="lin" valueType="num">
                                      <p:cBhvr additive="base">
                                        <p:cTn id="73"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nodeType="clickEffect">
                                  <p:stCondLst>
                                    <p:cond delay="0"/>
                                  </p:stCondLst>
                                  <p:childTnLst>
                                    <p:set>
                                      <p:cBhvr>
                                        <p:cTn id="78" dur="1" fill="hold">
                                          <p:stCondLst>
                                            <p:cond delay="0"/>
                                          </p:stCondLst>
                                        </p:cTn>
                                        <p:tgtEl>
                                          <p:spTgt spid="9">
                                            <p:txEl>
                                              <p:pRg st="13" end="13"/>
                                            </p:txEl>
                                          </p:spTgt>
                                        </p:tgtEl>
                                        <p:attrNameLst>
                                          <p:attrName>style.visibility</p:attrName>
                                        </p:attrNameLst>
                                      </p:cBhvr>
                                      <p:to>
                                        <p:strVal val="visible"/>
                                      </p:to>
                                    </p:set>
                                    <p:animEffect transition="in" filter="wheel(1)">
                                      <p:cBhvr>
                                        <p:cTn id="79" dur="2000"/>
                                        <p:tgtEl>
                                          <p:spTgt spid="9">
                                            <p:txEl>
                                              <p:pRg st="13" end="1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9">
                                            <p:txEl>
                                              <p:pRg st="14" end="14"/>
                                            </p:txEl>
                                          </p:spTgt>
                                        </p:tgtEl>
                                        <p:attrNameLst>
                                          <p:attrName>style.visibility</p:attrName>
                                        </p:attrNameLst>
                                      </p:cBhvr>
                                      <p:to>
                                        <p:strVal val="visible"/>
                                      </p:to>
                                    </p:set>
                                    <p:anim calcmode="lin" valueType="num">
                                      <p:cBhvr additive="base">
                                        <p:cTn id="84" dur="500" fill="hold"/>
                                        <p:tgtEl>
                                          <p:spTgt spid="9">
                                            <p:txEl>
                                              <p:pRg st="14" end="1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9">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nodeType="clickEffect">
                                  <p:stCondLst>
                                    <p:cond delay="0"/>
                                  </p:stCondLst>
                                  <p:childTnLst>
                                    <p:set>
                                      <p:cBhvr>
                                        <p:cTn id="89" dur="1" fill="hold">
                                          <p:stCondLst>
                                            <p:cond delay="0"/>
                                          </p:stCondLst>
                                        </p:cTn>
                                        <p:tgtEl>
                                          <p:spTgt spid="9">
                                            <p:txEl>
                                              <p:pRg st="15" end="15"/>
                                            </p:txEl>
                                          </p:spTgt>
                                        </p:tgtEl>
                                        <p:attrNameLst>
                                          <p:attrName>style.visibility</p:attrName>
                                        </p:attrNameLst>
                                      </p:cBhvr>
                                      <p:to>
                                        <p:strVal val="visible"/>
                                      </p:to>
                                    </p:set>
                                    <p:animEffect transition="in" filter="wheel(1)">
                                      <p:cBhvr>
                                        <p:cTn id="90" dur="2000"/>
                                        <p:tgtEl>
                                          <p:spTgt spid="9">
                                            <p:txEl>
                                              <p:pRg st="15" end="15"/>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9">
                                            <p:txEl>
                                              <p:pRg st="16" end="16"/>
                                            </p:txEl>
                                          </p:spTgt>
                                        </p:tgtEl>
                                        <p:attrNameLst>
                                          <p:attrName>style.visibility</p:attrName>
                                        </p:attrNameLst>
                                      </p:cBhvr>
                                      <p:to>
                                        <p:strVal val="visible"/>
                                      </p:to>
                                    </p:set>
                                    <p:anim calcmode="lin" valueType="num">
                                      <p:cBhvr additive="base">
                                        <p:cTn id="95" dur="500" fill="hold"/>
                                        <p:tgtEl>
                                          <p:spTgt spid="9">
                                            <p:txEl>
                                              <p:pRg st="16" end="16"/>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9">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1" presetClass="entr" presetSubtype="1" fill="hold" nodeType="clickEffect">
                                  <p:stCondLst>
                                    <p:cond delay="0"/>
                                  </p:stCondLst>
                                  <p:childTnLst>
                                    <p:set>
                                      <p:cBhvr>
                                        <p:cTn id="100" dur="1" fill="hold">
                                          <p:stCondLst>
                                            <p:cond delay="0"/>
                                          </p:stCondLst>
                                        </p:cTn>
                                        <p:tgtEl>
                                          <p:spTgt spid="9">
                                            <p:txEl>
                                              <p:pRg st="17" end="17"/>
                                            </p:txEl>
                                          </p:spTgt>
                                        </p:tgtEl>
                                        <p:attrNameLst>
                                          <p:attrName>style.visibility</p:attrName>
                                        </p:attrNameLst>
                                      </p:cBhvr>
                                      <p:to>
                                        <p:strVal val="visible"/>
                                      </p:to>
                                    </p:set>
                                    <p:animEffect transition="in" filter="wheel(1)">
                                      <p:cBhvr>
                                        <p:cTn id="101" dur="2000"/>
                                        <p:tgtEl>
                                          <p:spTgt spid="9">
                                            <p:txEl>
                                              <p:pRg st="17" end="17"/>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9">
                                            <p:txEl>
                                              <p:pRg st="18" end="18"/>
                                            </p:txEl>
                                          </p:spTgt>
                                        </p:tgtEl>
                                        <p:attrNameLst>
                                          <p:attrName>style.visibility</p:attrName>
                                        </p:attrNameLst>
                                      </p:cBhvr>
                                      <p:to>
                                        <p:strVal val="visible"/>
                                      </p:to>
                                    </p:set>
                                    <p:anim calcmode="lin" valueType="num">
                                      <p:cBhvr additive="base">
                                        <p:cTn id="106" dur="500" fill="hold"/>
                                        <p:tgtEl>
                                          <p:spTgt spid="9">
                                            <p:txEl>
                                              <p:pRg st="18" end="18"/>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9">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1" presetClass="entr" presetSubtype="1" fill="hold" nodeType="clickEffect">
                                  <p:stCondLst>
                                    <p:cond delay="0"/>
                                  </p:stCondLst>
                                  <p:childTnLst>
                                    <p:set>
                                      <p:cBhvr>
                                        <p:cTn id="111" dur="1" fill="hold">
                                          <p:stCondLst>
                                            <p:cond delay="0"/>
                                          </p:stCondLst>
                                        </p:cTn>
                                        <p:tgtEl>
                                          <p:spTgt spid="9">
                                            <p:txEl>
                                              <p:pRg st="19" end="19"/>
                                            </p:txEl>
                                          </p:spTgt>
                                        </p:tgtEl>
                                        <p:attrNameLst>
                                          <p:attrName>style.visibility</p:attrName>
                                        </p:attrNameLst>
                                      </p:cBhvr>
                                      <p:to>
                                        <p:strVal val="visible"/>
                                      </p:to>
                                    </p:set>
                                    <p:animEffect transition="in" filter="wheel(1)">
                                      <p:cBhvr>
                                        <p:cTn id="112" dur="2000"/>
                                        <p:tgtEl>
                                          <p:spTgt spid="9">
                                            <p:txEl>
                                              <p:pRg st="19" end="19"/>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9">
                                            <p:txEl>
                                              <p:pRg st="20" end="20"/>
                                            </p:txEl>
                                          </p:spTgt>
                                        </p:tgtEl>
                                        <p:attrNameLst>
                                          <p:attrName>style.visibility</p:attrName>
                                        </p:attrNameLst>
                                      </p:cBhvr>
                                      <p:to>
                                        <p:strVal val="visible"/>
                                      </p:to>
                                    </p:set>
                                    <p:anim calcmode="lin" valueType="num">
                                      <p:cBhvr additive="base">
                                        <p:cTn id="117" dur="500" fill="hold"/>
                                        <p:tgtEl>
                                          <p:spTgt spid="9">
                                            <p:txEl>
                                              <p:pRg st="20" end="2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9">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1" presetClass="entr" presetSubtype="1" fill="hold" nodeType="clickEffect">
                                  <p:stCondLst>
                                    <p:cond delay="0"/>
                                  </p:stCondLst>
                                  <p:childTnLst>
                                    <p:set>
                                      <p:cBhvr>
                                        <p:cTn id="122" dur="1" fill="hold">
                                          <p:stCondLst>
                                            <p:cond delay="0"/>
                                          </p:stCondLst>
                                        </p:cTn>
                                        <p:tgtEl>
                                          <p:spTgt spid="9">
                                            <p:txEl>
                                              <p:pRg st="21" end="21"/>
                                            </p:txEl>
                                          </p:spTgt>
                                        </p:tgtEl>
                                        <p:attrNameLst>
                                          <p:attrName>style.visibility</p:attrName>
                                        </p:attrNameLst>
                                      </p:cBhvr>
                                      <p:to>
                                        <p:strVal val="visible"/>
                                      </p:to>
                                    </p:set>
                                    <p:animEffect transition="in" filter="wheel(1)">
                                      <p:cBhvr>
                                        <p:cTn id="123" dur="2000"/>
                                        <p:tgtEl>
                                          <p:spTgt spid="9">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307239"/>
          </a:xfrm>
        </p:spPr>
        <p:txBody>
          <a:bodyPr>
            <a:normAutofit fontScale="77500" lnSpcReduction="20000"/>
          </a:bodyPr>
          <a:lstStyle/>
          <a:p>
            <a:pPr marL="457200" algn="ctr"/>
            <a:r>
              <a:rPr lang="en-US" sz="3900" dirty="0">
                <a:solidFill>
                  <a:schemeClr val="accent5">
                    <a:lumMod val="75000"/>
                  </a:schemeClr>
                </a:solidFill>
              </a:rPr>
              <a:t>A Few Resources</a:t>
            </a:r>
            <a:endParaRPr lang="en-US" sz="2200" dirty="0">
              <a:solidFill>
                <a:srgbClr val="C00000"/>
              </a:solidFill>
              <a:highlight>
                <a:srgbClr val="FFFF00"/>
              </a:highlight>
            </a:endParaRPr>
          </a:p>
          <a:p>
            <a:pPr marL="457200" algn="ctr"/>
            <a:endParaRPr lang="en-US" sz="2200" dirty="0">
              <a:solidFill>
                <a:srgbClr val="C00000"/>
              </a:solidFill>
              <a:highlight>
                <a:srgbClr val="FFFF00"/>
              </a:highlight>
            </a:endParaRPr>
          </a:p>
          <a:p>
            <a:pPr marL="457200" algn="ctr"/>
            <a:r>
              <a:rPr lang="en-US" sz="2200" dirty="0">
                <a:solidFill>
                  <a:srgbClr val="C00000"/>
                </a:solidFill>
                <a:highlight>
                  <a:srgbClr val="FFFF00"/>
                </a:highlight>
              </a:rPr>
              <a:t>Internet</a:t>
            </a:r>
            <a:endParaRPr lang="en-US" sz="2200" dirty="0">
              <a:solidFill>
                <a:srgbClr val="C00000"/>
              </a:solidFill>
              <a:highlight>
                <a:srgbClr val="FFFF00"/>
              </a:highlight>
              <a:hlinkClick r:id="rId2">
                <a:extLst>
                  <a:ext uri="{A12FA001-AC4F-418D-AE19-62706E023703}">
                    <ahyp:hlinkClr xmlns:ahyp="http://schemas.microsoft.com/office/drawing/2018/hyperlinkcolor" val="tx"/>
                  </a:ext>
                </a:extLst>
              </a:hlinkClick>
            </a:endParaRPr>
          </a:p>
          <a:p>
            <a:pPr marL="457200"/>
            <a:r>
              <a:rPr lang="en-US" sz="1700" dirty="0">
                <a:solidFill>
                  <a:schemeClr val="bg2">
                    <a:lumMod val="75000"/>
                  </a:schemeClr>
                </a:solidFill>
                <a:hlinkClick r:id="rId2">
                  <a:extLst>
                    <a:ext uri="{A12FA001-AC4F-418D-AE19-62706E023703}">
                      <ahyp:hlinkClr xmlns:ahyp="http://schemas.microsoft.com/office/drawing/2018/hyperlinkcolor" val="tx"/>
                    </a:ext>
                  </a:extLst>
                </a:hlinkClick>
              </a:rPr>
              <a:t>https://optnation.com</a:t>
            </a:r>
            <a:r>
              <a:rPr lang="en-US" sz="1700" dirty="0">
                <a:solidFill>
                  <a:srgbClr val="0070C0"/>
                </a:solidFill>
              </a:rPr>
              <a:t>   </a:t>
            </a:r>
            <a:r>
              <a:rPr lang="en-US" sz="1300" dirty="0">
                <a:solidFill>
                  <a:srgbClr val="002060"/>
                </a:solidFill>
              </a:rPr>
              <a:t>Provides employer listings that provide OPT</a:t>
            </a:r>
          </a:p>
          <a:p>
            <a:pPr marL="457200"/>
            <a:r>
              <a:rPr lang="en-US" sz="1700" u="sng" dirty="0">
                <a:solidFill>
                  <a:schemeClr val="bg2">
                    <a:lumMod val="75000"/>
                  </a:schemeClr>
                </a:solidFill>
              </a:rPr>
              <a:t>www.internationalstudent careers.com/international-student-jobs/</a:t>
            </a:r>
          </a:p>
          <a:p>
            <a:pPr marL="457200"/>
            <a:r>
              <a:rPr lang="en-US" sz="1700" dirty="0">
                <a:solidFill>
                  <a:schemeClr val="bg2">
                    <a:lumMod val="75000"/>
                  </a:schemeClr>
                </a:solidFill>
                <a:hlinkClick r:id="rId3">
                  <a:extLst>
                    <a:ext uri="{A12FA001-AC4F-418D-AE19-62706E023703}">
                      <ahyp:hlinkClr xmlns:ahyp="http://schemas.microsoft.com/office/drawing/2018/hyperlinkcolor" val="tx"/>
                    </a:ext>
                  </a:extLst>
                </a:hlinkClick>
              </a:rPr>
              <a:t>http://www.myvisajobs.com/</a:t>
            </a:r>
            <a:r>
              <a:rPr lang="en-US" sz="1700" dirty="0"/>
              <a:t>    </a:t>
            </a:r>
            <a:r>
              <a:rPr lang="en-US" sz="1300" dirty="0"/>
              <a:t>Lists US employers that were granted H-1B visas in the current year</a:t>
            </a:r>
          </a:p>
          <a:p>
            <a:pPr marL="457200">
              <a:tabLst>
                <a:tab pos="1425575" algn="l"/>
              </a:tabLst>
            </a:pPr>
            <a:r>
              <a:rPr lang="en-US" sz="1700" dirty="0" err="1">
                <a:solidFill>
                  <a:schemeClr val="bg2">
                    <a:lumMod val="75000"/>
                  </a:schemeClr>
                </a:solidFill>
              </a:rPr>
              <a:t>Goinglobal</a:t>
            </a:r>
            <a:r>
              <a:rPr lang="en-US" sz="1700" dirty="0">
                <a:solidFill>
                  <a:schemeClr val="bg2">
                    <a:lumMod val="75000"/>
                  </a:schemeClr>
                </a:solidFill>
              </a:rPr>
              <a:t> </a:t>
            </a:r>
            <a:r>
              <a:rPr lang="en-US" sz="1300" dirty="0">
                <a:solidFill>
                  <a:srgbClr val="C00000"/>
                </a:solidFill>
              </a:rPr>
              <a:t>(accessed via JHU Handshake)  </a:t>
            </a:r>
            <a:r>
              <a:rPr lang="en-US" sz="1300" dirty="0">
                <a:solidFill>
                  <a:srgbClr val="0070C0"/>
                </a:solidFill>
              </a:rPr>
              <a:t>H-1B Tab:  </a:t>
            </a:r>
            <a:r>
              <a:rPr lang="en-US" sz="1300" dirty="0">
                <a:solidFill>
                  <a:srgbClr val="002060"/>
                </a:solidFill>
              </a:rPr>
              <a:t>Lists employers granted H-1B visas in the current year  </a:t>
            </a:r>
            <a:r>
              <a:rPr lang="en-US" sz="1300" dirty="0">
                <a:solidFill>
                  <a:srgbClr val="0070C0"/>
                </a:solidFill>
              </a:rPr>
              <a:t>--  		</a:t>
            </a:r>
            <a:r>
              <a:rPr lang="en-US" sz="1300" dirty="0">
                <a:solidFill>
                  <a:srgbClr val="C00000"/>
                </a:solidFill>
              </a:rPr>
              <a:t>NOTE:</a:t>
            </a:r>
            <a:r>
              <a:rPr lang="en-US" sz="1300" dirty="0">
                <a:solidFill>
                  <a:srgbClr val="0070C0"/>
                </a:solidFill>
              </a:rPr>
              <a:t>  </a:t>
            </a:r>
            <a:r>
              <a:rPr lang="en-US" sz="1300" dirty="0">
                <a:solidFill>
                  <a:srgbClr val="002060"/>
                </a:solidFill>
              </a:rPr>
              <a:t>Jobs Tab leads to job board, but not restricted to those providing OPT or H-1B status</a:t>
            </a:r>
          </a:p>
          <a:p>
            <a:pPr marL="457200"/>
            <a:r>
              <a:rPr lang="en-US" sz="1700" dirty="0">
                <a:solidFill>
                  <a:schemeClr val="bg2">
                    <a:lumMod val="75000"/>
                  </a:schemeClr>
                </a:solidFill>
                <a:hlinkClick r:id="rId4">
                  <a:extLst>
                    <a:ext uri="{A12FA001-AC4F-418D-AE19-62706E023703}">
                      <ahyp:hlinkClr xmlns:ahyp="http://schemas.microsoft.com/office/drawing/2018/hyperlinkcolor" val="tx"/>
                    </a:ext>
                  </a:extLst>
                </a:hlinkClick>
              </a:rPr>
              <a:t>www.jiesworld.com</a:t>
            </a:r>
            <a:r>
              <a:rPr lang="en-US" sz="1700" dirty="0">
                <a:solidFill>
                  <a:srgbClr val="0070C0"/>
                </a:solidFill>
              </a:rPr>
              <a:t>   </a:t>
            </a:r>
            <a:r>
              <a:rPr lang="en-US" sz="1300" dirty="0">
                <a:solidFill>
                  <a:srgbClr val="002060"/>
                </a:solidFill>
              </a:rPr>
              <a:t>American and international corporations in China</a:t>
            </a:r>
          </a:p>
          <a:p>
            <a:pPr marL="457200"/>
            <a:r>
              <a:rPr lang="en-US" sz="1700" dirty="0" err="1">
                <a:solidFill>
                  <a:schemeClr val="bg2">
                    <a:lumMod val="75000"/>
                  </a:schemeClr>
                </a:solidFill>
              </a:rPr>
              <a:t>JobKoreaUSA</a:t>
            </a:r>
            <a:r>
              <a:rPr lang="en-US" sz="1700" dirty="0">
                <a:solidFill>
                  <a:srgbClr val="0070C0"/>
                </a:solidFill>
              </a:rPr>
              <a:t>   </a:t>
            </a:r>
            <a:r>
              <a:rPr lang="en-US" sz="1300" dirty="0">
                <a:solidFill>
                  <a:srgbClr val="002060"/>
                </a:solidFill>
              </a:rPr>
              <a:t>US Jobs with focus on Korean students</a:t>
            </a:r>
          </a:p>
          <a:p>
            <a:pPr marL="457200"/>
            <a:r>
              <a:rPr lang="en-US" sz="1700" dirty="0">
                <a:solidFill>
                  <a:schemeClr val="bg2">
                    <a:lumMod val="75000"/>
                  </a:schemeClr>
                </a:solidFill>
              </a:rPr>
              <a:t>Business Maps of India</a:t>
            </a:r>
            <a:r>
              <a:rPr lang="en-US" sz="1700" dirty="0">
                <a:solidFill>
                  <a:srgbClr val="0070C0"/>
                </a:solidFill>
              </a:rPr>
              <a:t>  </a:t>
            </a:r>
            <a:r>
              <a:rPr lang="en-US" sz="1300" dirty="0">
                <a:solidFill>
                  <a:srgbClr val="002060"/>
                </a:solidFill>
              </a:rPr>
              <a:t>US Companies Operating in India</a:t>
            </a:r>
          </a:p>
          <a:p>
            <a:pPr marL="457200"/>
            <a:r>
              <a:rPr lang="en-US" sz="1700" dirty="0">
                <a:solidFill>
                  <a:schemeClr val="bg2">
                    <a:lumMod val="75000"/>
                  </a:schemeClr>
                </a:solidFill>
                <a:hlinkClick r:id="rId5">
                  <a:extLst>
                    <a:ext uri="{A12FA001-AC4F-418D-AE19-62706E023703}">
                      <ahyp:hlinkClr xmlns:ahyp="http://schemas.microsoft.com/office/drawing/2018/hyperlinkcolor" val="tx"/>
                    </a:ext>
                  </a:extLst>
                </a:hlinkClick>
              </a:rPr>
              <a:t>https://www.careercross.com/en</a:t>
            </a:r>
            <a:r>
              <a:rPr lang="en-US" sz="1700" dirty="0"/>
              <a:t>   </a:t>
            </a:r>
            <a:r>
              <a:rPr lang="en-US" sz="1300" dirty="0">
                <a:solidFill>
                  <a:srgbClr val="002060"/>
                </a:solidFill>
              </a:rPr>
              <a:t>Jobs in Japan </a:t>
            </a:r>
          </a:p>
          <a:p>
            <a:pPr marL="457200"/>
            <a:r>
              <a:rPr lang="en-US" sz="1300" dirty="0">
                <a:solidFill>
                  <a:srgbClr val="002060"/>
                </a:solidFill>
              </a:rPr>
              <a:t>  </a:t>
            </a:r>
          </a:p>
          <a:p>
            <a:pPr marL="457200" algn="ctr"/>
            <a:r>
              <a:rPr lang="en-US" sz="2200" dirty="0">
                <a:solidFill>
                  <a:srgbClr val="C00000"/>
                </a:solidFill>
                <a:highlight>
                  <a:srgbClr val="FFFF00"/>
                </a:highlight>
              </a:rPr>
              <a:t>Career Fairs</a:t>
            </a:r>
            <a:endParaRPr lang="en-US" sz="1700" dirty="0">
              <a:solidFill>
                <a:srgbClr val="C00000"/>
              </a:solidFill>
              <a:highlight>
                <a:srgbClr val="FFFF00"/>
              </a:highlight>
              <a:hlinkClick r:id="rId6">
                <a:extLst>
                  <a:ext uri="{A12FA001-AC4F-418D-AE19-62706E023703}">
                    <ahyp:hlinkClr xmlns:ahyp="http://schemas.microsoft.com/office/drawing/2018/hyperlinkcolor" val="tx"/>
                  </a:ext>
                </a:extLst>
              </a:hlinkClick>
            </a:endParaRPr>
          </a:p>
          <a:p>
            <a:pPr marL="457200"/>
            <a:r>
              <a:rPr lang="en-US" sz="1700" dirty="0">
                <a:solidFill>
                  <a:schemeClr val="bg2">
                    <a:lumMod val="75000"/>
                  </a:schemeClr>
                </a:solidFill>
                <a:hlinkClick r:id="rId6">
                  <a:extLst>
                    <a:ext uri="{A12FA001-AC4F-418D-AE19-62706E023703}">
                      <ahyp:hlinkClr xmlns:ahyp="http://schemas.microsoft.com/office/drawing/2018/hyperlinkcolor" val="tx"/>
                    </a:ext>
                  </a:extLst>
                </a:hlinkClick>
              </a:rPr>
              <a:t>https://careerforum.net/en/event/bos/</a:t>
            </a:r>
            <a:r>
              <a:rPr lang="en-US" sz="1700" dirty="0">
                <a:solidFill>
                  <a:schemeClr val="bg2">
                    <a:lumMod val="75000"/>
                  </a:schemeClr>
                </a:solidFill>
              </a:rPr>
              <a:t>   </a:t>
            </a:r>
            <a:r>
              <a:rPr lang="en-US" sz="1300" dirty="0">
                <a:solidFill>
                  <a:srgbClr val="002060"/>
                </a:solidFill>
              </a:rPr>
              <a:t>World’s largest job fair for Japanese-English Bilinguals</a:t>
            </a:r>
          </a:p>
          <a:p>
            <a:pPr marL="457200"/>
            <a:r>
              <a:rPr lang="en-US" sz="1700" dirty="0">
                <a:solidFill>
                  <a:schemeClr val="bg2">
                    <a:lumMod val="75000"/>
                  </a:schemeClr>
                </a:solidFill>
                <a:hlinkClick r:id="rId7">
                  <a:extLst>
                    <a:ext uri="{A12FA001-AC4F-418D-AE19-62706E023703}">
                      <ahyp:hlinkClr xmlns:ahyp="http://schemas.microsoft.com/office/drawing/2018/hyperlinkcolor" val="tx"/>
                    </a:ext>
                  </a:extLst>
                </a:hlinkClick>
              </a:rPr>
              <a:t>https://ecf.fairsey.com/#!/</a:t>
            </a:r>
            <a:r>
              <a:rPr lang="en-US" sz="1700" dirty="0">
                <a:solidFill>
                  <a:schemeClr val="bg2">
                    <a:lumMod val="75000"/>
                  </a:schemeClr>
                </a:solidFill>
              </a:rPr>
              <a:t>   </a:t>
            </a:r>
            <a:r>
              <a:rPr lang="en-US" sz="1300" dirty="0">
                <a:solidFill>
                  <a:srgbClr val="002060"/>
                </a:solidFill>
              </a:rPr>
              <a:t>MIT European Career Fair – Companies hiring for jobs in Europe</a:t>
            </a:r>
          </a:p>
          <a:p>
            <a:pPr marL="457200"/>
            <a:r>
              <a:rPr lang="en-US" sz="1700" dirty="0">
                <a:solidFill>
                  <a:schemeClr val="bg2">
                    <a:lumMod val="75000"/>
                  </a:schemeClr>
                </a:solidFill>
              </a:rPr>
              <a:t>MIT Asian Career Fair   	</a:t>
            </a:r>
            <a:r>
              <a:rPr lang="en-US" sz="1300" dirty="0">
                <a:solidFill>
                  <a:srgbClr val="002060"/>
                </a:solidFill>
              </a:rPr>
              <a:t>Companies hiring for jobs in Asia</a:t>
            </a:r>
          </a:p>
          <a:p>
            <a:pPr marL="457200"/>
            <a:endParaRPr lang="en-US" sz="1300" dirty="0">
              <a:solidFill>
                <a:srgbClr val="002060"/>
              </a:solidFill>
            </a:endParaRPr>
          </a:p>
          <a:p>
            <a:pPr marL="457200" algn="ctr"/>
            <a:r>
              <a:rPr lang="en-US" sz="2200" dirty="0">
                <a:solidFill>
                  <a:srgbClr val="C00000"/>
                </a:solidFill>
                <a:highlight>
                  <a:srgbClr val="FFFF00"/>
                </a:highlight>
              </a:rPr>
              <a:t>Book Quotes</a:t>
            </a:r>
          </a:p>
          <a:p>
            <a:pPr marL="457200"/>
            <a:r>
              <a:rPr lang="en-US" sz="1700" u="sng" dirty="0">
                <a:solidFill>
                  <a:schemeClr val="bg2">
                    <a:lumMod val="75000"/>
                  </a:schemeClr>
                </a:solidFill>
              </a:rPr>
              <a:t>http:powerties.com</a:t>
            </a:r>
            <a:r>
              <a:rPr lang="en-US" sz="1700" dirty="0">
                <a:solidFill>
                  <a:schemeClr val="bg2">
                    <a:lumMod val="75000"/>
                  </a:schemeClr>
                </a:solidFill>
              </a:rPr>
              <a:t>    </a:t>
            </a:r>
            <a:r>
              <a:rPr lang="en-US" sz="1300" dirty="0">
                <a:solidFill>
                  <a:srgbClr val="002060"/>
                </a:solidFill>
              </a:rPr>
              <a:t>Author Dan Beaudry’s speaking engagements on international student job search</a:t>
            </a:r>
          </a:p>
          <a:p>
            <a:pPr marL="457200"/>
            <a:r>
              <a:rPr lang="en-US" sz="1700" dirty="0">
                <a:solidFill>
                  <a:schemeClr val="bg2">
                    <a:lumMod val="75000"/>
                  </a:schemeClr>
                </a:solidFill>
                <a:hlinkClick r:id="rId8">
                  <a:extLst>
                    <a:ext uri="{A12FA001-AC4F-418D-AE19-62706E023703}">
                      <ahyp:hlinkClr xmlns:ahyp="http://schemas.microsoft.com/office/drawing/2018/hyperlinkcolor" val="tx"/>
                    </a:ext>
                  </a:extLst>
                </a:hlinkClick>
              </a:rPr>
              <a:t>http://www.powerties.net/frequently-asked-questions-and-answers/</a:t>
            </a:r>
            <a:r>
              <a:rPr lang="en-US" sz="1700" dirty="0">
                <a:solidFill>
                  <a:schemeClr val="bg2">
                    <a:lumMod val="75000"/>
                  </a:schemeClr>
                </a:solidFill>
              </a:rPr>
              <a:t>  </a:t>
            </a:r>
            <a:r>
              <a:rPr lang="en-US" sz="1300" dirty="0">
                <a:solidFill>
                  <a:srgbClr val="002060"/>
                </a:solidFill>
              </a:rPr>
              <a:t>More from Dan Beaudry</a:t>
            </a:r>
          </a:p>
          <a:p>
            <a:pPr marL="457200"/>
            <a:r>
              <a:rPr lang="en-US" sz="1700" dirty="0">
                <a:solidFill>
                  <a:schemeClr val="bg2">
                    <a:lumMod val="75000"/>
                  </a:schemeClr>
                </a:solidFill>
                <a:hlinkClick r:id="rId9">
                  <a:extLst>
                    <a:ext uri="{A12FA001-AC4F-418D-AE19-62706E023703}">
                      <ahyp:hlinkClr xmlns:ahyp="http://schemas.microsoft.com/office/drawing/2018/hyperlinkcolor" val="tx"/>
                    </a:ext>
                  </a:extLst>
                </a:hlinkClick>
              </a:rPr>
              <a:t>http://theinternationaladvantage.com/</a:t>
            </a:r>
            <a:r>
              <a:rPr lang="en-US" sz="1700" dirty="0">
                <a:solidFill>
                  <a:schemeClr val="bg2">
                    <a:lumMod val="75000"/>
                  </a:schemeClr>
                </a:solidFill>
              </a:rPr>
              <a:t>   </a:t>
            </a:r>
            <a:r>
              <a:rPr lang="en-US" sz="1300" dirty="0">
                <a:solidFill>
                  <a:srgbClr val="002060"/>
                </a:solidFill>
              </a:rPr>
              <a:t>From Marcello Barros’ book, The International Advantage</a:t>
            </a:r>
          </a:p>
          <a:p>
            <a:pPr marL="457200"/>
            <a:endParaRPr lang="en-US" dirty="0">
              <a:solidFill>
                <a:srgbClr val="0070C0"/>
              </a:solidFill>
              <a:highlight>
                <a:srgbClr val="FFFF00"/>
              </a:highlight>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23</a:t>
            </a:fld>
            <a:endParaRPr lang="en-US" dirty="0">
              <a:solidFill>
                <a:srgbClr val="242852"/>
              </a:solidFill>
            </a:endParaRPr>
          </a:p>
        </p:txBody>
      </p:sp>
      <p:pic>
        <p:nvPicPr>
          <p:cNvPr id="6" name="Picture 5">
            <a:extLst>
              <a:ext uri="{FF2B5EF4-FFF2-40B4-BE49-F238E27FC236}">
                <a16:creationId xmlns:a16="http://schemas.microsoft.com/office/drawing/2014/main" id="{30CECD30-EEA3-4515-BF30-3CE495ED9143}"/>
              </a:ext>
            </a:extLst>
          </p:cNvPr>
          <p:cNvPicPr>
            <a:picLocks noChangeAspect="1"/>
          </p:cNvPicPr>
          <p:nvPr/>
        </p:nvPicPr>
        <p:blipFill>
          <a:blip r:embed="rId10" cstate="email">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13659" y="37674"/>
            <a:ext cx="1666070" cy="1428059"/>
          </a:xfrm>
          <a:prstGeom prst="rect">
            <a:avLst/>
          </a:prstGeom>
        </p:spPr>
      </p:pic>
      <p:sp>
        <p:nvSpPr>
          <p:cNvPr id="10" name="TextBox 9">
            <a:extLst>
              <a:ext uri="{FF2B5EF4-FFF2-40B4-BE49-F238E27FC236}">
                <a16:creationId xmlns:a16="http://schemas.microsoft.com/office/drawing/2014/main" id="{977583C3-8FCE-4DFF-9FD1-5E23DCE29307}"/>
              </a:ext>
            </a:extLst>
          </p:cNvPr>
          <p:cNvSpPr txBox="1"/>
          <p:nvPr/>
        </p:nvSpPr>
        <p:spPr>
          <a:xfrm>
            <a:off x="1309608" y="493986"/>
            <a:ext cx="728420" cy="207546"/>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3828752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307239"/>
          </a:xfrm>
        </p:spPr>
        <p:txBody>
          <a:bodyPr>
            <a:normAutofit/>
          </a:bodyPr>
          <a:lstStyle/>
          <a:p>
            <a:pPr marL="457200"/>
            <a:r>
              <a:rPr lang="en-US" sz="7200" dirty="0">
                <a:solidFill>
                  <a:schemeClr val="accent5">
                    <a:lumMod val="75000"/>
                  </a:schemeClr>
                </a:solidFill>
              </a:rPr>
              <a:t>THINK ABOUT</a:t>
            </a:r>
          </a:p>
          <a:p>
            <a:pPr marL="457200">
              <a:spcAft>
                <a:spcPts val="0"/>
              </a:spcAft>
            </a:pPr>
            <a:r>
              <a:rPr lang="en-US" dirty="0">
                <a:solidFill>
                  <a:srgbClr val="C00000"/>
                </a:solidFill>
              </a:rPr>
              <a:t>Name one of your biggest accomplishments</a:t>
            </a:r>
          </a:p>
          <a:p>
            <a:pPr marL="457200">
              <a:spcAft>
                <a:spcPts val="0"/>
              </a:spcAft>
            </a:pPr>
            <a:r>
              <a:rPr lang="en-US" dirty="0">
                <a:solidFill>
                  <a:srgbClr val="C00000"/>
                </a:solidFill>
              </a:rPr>
              <a:t>or something you are proud of in your life?</a:t>
            </a:r>
          </a:p>
          <a:p>
            <a:pPr marL="457200"/>
            <a:endParaRPr lang="en-US" dirty="0">
              <a:solidFill>
                <a:srgbClr val="0070C0"/>
              </a:solidFill>
              <a:highlight>
                <a:srgbClr val="FFFF00"/>
              </a:highlight>
            </a:endParaRPr>
          </a:p>
          <a:p>
            <a:pPr marL="457200"/>
            <a:endParaRPr lang="en-US" dirty="0">
              <a:solidFill>
                <a:srgbClr val="0070C0"/>
              </a:solidFill>
              <a:highlight>
                <a:srgbClr val="FFFF00"/>
              </a:highlight>
            </a:endParaRPr>
          </a:p>
          <a:p>
            <a:pPr marL="457200"/>
            <a:endParaRPr lang="en-US" dirty="0">
              <a:solidFill>
                <a:srgbClr val="0070C0"/>
              </a:solidFill>
              <a:highlight>
                <a:srgbClr val="FFFF00"/>
              </a:highlight>
            </a:endParaRPr>
          </a:p>
          <a:p>
            <a:pPr marL="457200"/>
            <a:endParaRPr lang="en-US" dirty="0">
              <a:solidFill>
                <a:srgbClr val="0070C0"/>
              </a:solidFill>
              <a:highlight>
                <a:srgbClr val="FFFF00"/>
              </a:highlight>
            </a:endParaRPr>
          </a:p>
          <a:p>
            <a:pPr marL="457200"/>
            <a:r>
              <a:rPr lang="en-US" dirty="0">
                <a:solidFill>
                  <a:srgbClr val="00B050"/>
                </a:solidFill>
              </a:rPr>
              <a:t>What are three things you learned from this workshop today?</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24</a:t>
            </a:fld>
            <a:endParaRPr lang="en-US" dirty="0">
              <a:solidFill>
                <a:srgbClr val="242852"/>
              </a:solidFill>
            </a:endParaRPr>
          </a:p>
        </p:txBody>
      </p:sp>
      <p:pic>
        <p:nvPicPr>
          <p:cNvPr id="5" name="Picture 4">
            <a:extLst>
              <a:ext uri="{FF2B5EF4-FFF2-40B4-BE49-F238E27FC236}">
                <a16:creationId xmlns:a16="http://schemas.microsoft.com/office/drawing/2014/main" id="{8585F3BC-03FD-42D1-B8F7-AAFEEC9C0FD9}"/>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8985" y="2392345"/>
            <a:ext cx="2472817" cy="1645969"/>
          </a:xfrm>
          <a:prstGeom prst="rect">
            <a:avLst/>
          </a:prstGeom>
        </p:spPr>
      </p:pic>
      <p:pic>
        <p:nvPicPr>
          <p:cNvPr id="9" name="Picture 8">
            <a:extLst>
              <a:ext uri="{FF2B5EF4-FFF2-40B4-BE49-F238E27FC236}">
                <a16:creationId xmlns:a16="http://schemas.microsoft.com/office/drawing/2014/main" id="{8C0A3690-9576-4929-A518-FF3CE998E0E3}"/>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7446" y="4695985"/>
            <a:ext cx="2334604" cy="1750953"/>
          </a:xfrm>
          <a:prstGeom prst="rect">
            <a:avLst/>
          </a:prstGeom>
        </p:spPr>
      </p:pic>
      <p:pic>
        <p:nvPicPr>
          <p:cNvPr id="11" name="Picture 10">
            <a:extLst>
              <a:ext uri="{FF2B5EF4-FFF2-40B4-BE49-F238E27FC236}">
                <a16:creationId xmlns:a16="http://schemas.microsoft.com/office/drawing/2014/main" id="{BB5C86A6-BA92-4BBD-9804-E8CFDAC0F2FD}"/>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09426" y="2396220"/>
            <a:ext cx="2472817" cy="1645969"/>
          </a:xfrm>
          <a:prstGeom prst="rect">
            <a:avLst/>
          </a:prstGeom>
        </p:spPr>
      </p:pic>
      <p:pic>
        <p:nvPicPr>
          <p:cNvPr id="12" name="Picture 11">
            <a:extLst>
              <a:ext uri="{FF2B5EF4-FFF2-40B4-BE49-F238E27FC236}">
                <a16:creationId xmlns:a16="http://schemas.microsoft.com/office/drawing/2014/main" id="{6BC056C9-1ABA-4760-9F27-37D8B7F496E6}"/>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9867" y="2396220"/>
            <a:ext cx="2472817" cy="1645969"/>
          </a:xfrm>
          <a:prstGeom prst="rect">
            <a:avLst/>
          </a:prstGeom>
        </p:spPr>
      </p:pic>
      <p:pic>
        <p:nvPicPr>
          <p:cNvPr id="13" name="Picture 12">
            <a:extLst>
              <a:ext uri="{FF2B5EF4-FFF2-40B4-BE49-F238E27FC236}">
                <a16:creationId xmlns:a16="http://schemas.microsoft.com/office/drawing/2014/main" id="{8C60B07C-80E5-434D-8DF0-D9BB1D6462D6}"/>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47639" y="4701281"/>
            <a:ext cx="2334604" cy="1750953"/>
          </a:xfrm>
          <a:prstGeom prst="rect">
            <a:avLst/>
          </a:prstGeom>
        </p:spPr>
      </p:pic>
      <p:pic>
        <p:nvPicPr>
          <p:cNvPr id="14" name="Picture 13">
            <a:extLst>
              <a:ext uri="{FF2B5EF4-FFF2-40B4-BE49-F238E27FC236}">
                <a16:creationId xmlns:a16="http://schemas.microsoft.com/office/drawing/2014/main" id="{EC7FBAA1-37D9-47A7-97DD-E93B340FE563}"/>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26059" y="4701281"/>
            <a:ext cx="2334604" cy="1750953"/>
          </a:xfrm>
          <a:prstGeom prst="rect">
            <a:avLst/>
          </a:prstGeom>
        </p:spPr>
      </p:pic>
    </p:spTree>
    <p:extLst>
      <p:ext uri="{BB962C8B-B14F-4D97-AF65-F5344CB8AC3E}">
        <p14:creationId xmlns:p14="http://schemas.microsoft.com/office/powerpoint/2010/main" val="1236360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32500" lnSpcReduction="20000"/>
          </a:bodyPr>
          <a:lstStyle/>
          <a:p>
            <a:pPr marL="3827463" indent="-3198813"/>
            <a:endParaRPr lang="en-US" b="0" dirty="0"/>
          </a:p>
          <a:p>
            <a:r>
              <a:rPr lang="en-US" sz="6000" dirty="0">
                <a:solidFill>
                  <a:srgbClr val="0070C0"/>
                </a:solidFill>
              </a:rPr>
              <a:t>GET STARTED ON YOUR CAREER JOURNEY</a:t>
            </a:r>
          </a:p>
          <a:p>
            <a:endParaRPr lang="en-US" sz="6000" dirty="0">
              <a:solidFill>
                <a:srgbClr val="0070C0"/>
              </a:solidFill>
            </a:endParaRPr>
          </a:p>
          <a:p>
            <a:r>
              <a:rPr lang="en-US" sz="6000" dirty="0">
                <a:solidFill>
                  <a:srgbClr val="0070C0"/>
                </a:solidFill>
              </a:rPr>
              <a:t>     </a:t>
            </a:r>
            <a:r>
              <a:rPr lang="en-US" sz="4900" dirty="0">
                <a:solidFill>
                  <a:srgbClr val="0070C0"/>
                </a:solidFill>
              </a:rPr>
              <a:t>WE’RE HERE TO HELP FOR ANY CAREER OR JOB SEARCH ISSUE!</a:t>
            </a:r>
          </a:p>
          <a:p>
            <a:pPr marL="4511675" indent="169863"/>
            <a:endParaRPr lang="en-US" sz="5000" dirty="0">
              <a:solidFill>
                <a:srgbClr val="C00000"/>
              </a:solidFill>
            </a:endParaRPr>
          </a:p>
          <a:p>
            <a:pPr marL="4511675" indent="169863"/>
            <a:r>
              <a:rPr lang="en-US" sz="5000" dirty="0">
                <a:solidFill>
                  <a:srgbClr val="C00000"/>
                </a:solidFill>
              </a:rPr>
              <a:t>BEFORE STARTING YOUR PROGRAM:</a:t>
            </a:r>
            <a:endParaRPr lang="en-US" sz="3100" dirty="0"/>
          </a:p>
          <a:p>
            <a:pPr marL="4681538">
              <a:buAutoNum type="arabicPeriod"/>
            </a:pPr>
            <a:r>
              <a:rPr lang="en-US" sz="4300" b="0" dirty="0"/>
              <a:t>  </a:t>
            </a:r>
            <a:r>
              <a:rPr lang="en-US" sz="3700" b="0" dirty="0"/>
              <a:t>Set up an account on Handshake</a:t>
            </a:r>
          </a:p>
          <a:p>
            <a:pPr marL="4681538"/>
            <a:r>
              <a:rPr lang="en-US" sz="3700" b="0" dirty="0"/>
              <a:t>      (JHU’s Recruitment Management System)</a:t>
            </a:r>
          </a:p>
          <a:p>
            <a:pPr marL="4681538"/>
            <a:r>
              <a:rPr lang="en-US" sz="3700" dirty="0"/>
              <a:t>      </a:t>
            </a:r>
            <a:r>
              <a:rPr lang="en-US" sz="3700" dirty="0">
                <a:solidFill>
                  <a:schemeClr val="bg2">
                    <a:lumMod val="50000"/>
                  </a:schemeClr>
                </a:solidFill>
                <a:highlight>
                  <a:srgbClr val="FFFF00"/>
                </a:highlight>
                <a:hlinkClick r:id="rId2">
                  <a:extLst>
                    <a:ext uri="{A12FA001-AC4F-418D-AE19-62706E023703}">
                      <ahyp:hlinkClr xmlns:ahyp="http://schemas.microsoft.com/office/drawing/2018/hyperlinkcolor" val="tx"/>
                    </a:ext>
                  </a:extLst>
                </a:hlinkClick>
              </a:rPr>
              <a:t>https://jhu.joinhandshake.com</a:t>
            </a:r>
            <a:endParaRPr lang="en-US" sz="3700" dirty="0">
              <a:solidFill>
                <a:schemeClr val="bg2">
                  <a:lumMod val="50000"/>
                </a:schemeClr>
              </a:solidFill>
              <a:highlight>
                <a:srgbClr val="FFFF00"/>
              </a:highlight>
            </a:endParaRPr>
          </a:p>
          <a:p>
            <a:pPr marL="4913313" indent="-231775"/>
            <a:r>
              <a:rPr lang="en-US" sz="3700" dirty="0"/>
              <a:t>	</a:t>
            </a:r>
            <a:r>
              <a:rPr lang="en-US" sz="3700" dirty="0">
                <a:highlight>
                  <a:srgbClr val="FFFF00"/>
                </a:highlight>
              </a:rPr>
              <a:t>(use your JHED-ID &amp; Password)</a:t>
            </a:r>
          </a:p>
          <a:p>
            <a:pPr marL="4681538"/>
            <a:r>
              <a:rPr lang="en-US" sz="3700" b="0" dirty="0"/>
              <a:t>2.   Set up an account on LinkedIn if needed</a:t>
            </a:r>
          </a:p>
          <a:p>
            <a:pPr marL="4681538"/>
            <a:r>
              <a:rPr lang="en-US" sz="3700" b="0" dirty="0"/>
              <a:t>3.   Draft a US-formatted Resume  (Online Course)</a:t>
            </a:r>
            <a:endParaRPr lang="en-US" sz="5000" dirty="0"/>
          </a:p>
          <a:p>
            <a:pPr marL="4511675"/>
            <a:r>
              <a:rPr lang="en-US" sz="3700" dirty="0"/>
              <a:t>            </a:t>
            </a:r>
          </a:p>
          <a:p>
            <a:pPr marL="4511675"/>
            <a:endParaRPr lang="en-US" sz="3700" dirty="0"/>
          </a:p>
          <a:p>
            <a:pPr marL="4511675"/>
            <a:endParaRPr lang="en-US" sz="3700" dirty="0"/>
          </a:p>
          <a:p>
            <a:pPr marL="4511675" indent="169863"/>
            <a:r>
              <a:rPr lang="en-US" sz="5000" dirty="0">
                <a:solidFill>
                  <a:srgbClr val="C00000"/>
                </a:solidFill>
              </a:rPr>
              <a:t>AFTER STARTING YOUR PROGRAM:</a:t>
            </a:r>
            <a:endParaRPr lang="en-US" sz="3200" dirty="0"/>
          </a:p>
          <a:p>
            <a:pPr marL="4681538"/>
            <a:r>
              <a:rPr lang="en-US" sz="3700" b="0" dirty="0"/>
              <a:t>1.   Have your resume critiqued</a:t>
            </a:r>
          </a:p>
          <a:p>
            <a:pPr marL="4681538"/>
            <a:r>
              <a:rPr lang="en-US" sz="3700" b="0" dirty="0"/>
              <a:t>2.   Draft a Cover Letter and Have it Critiqued</a:t>
            </a:r>
          </a:p>
          <a:p>
            <a:pPr marL="4681538"/>
            <a:r>
              <a:rPr lang="en-US" sz="3700" b="0" dirty="0"/>
              <a:t>3.   Perfect your Resume and Cover Letter</a:t>
            </a:r>
          </a:p>
          <a:p>
            <a:pPr marL="4681538"/>
            <a:r>
              <a:rPr lang="en-US" sz="3700" b="0" dirty="0"/>
              <a:t>4.   Prepare for Campus Career Fairs &amp; Apply for Job</a:t>
            </a:r>
          </a:p>
          <a:p>
            <a:pPr marL="4681538"/>
            <a:r>
              <a:rPr lang="en-US" sz="3700" b="0" dirty="0"/>
              <a:t>5.   Touch Base With Your Career Mentor as Needed</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25</a:t>
            </a:fld>
            <a:endParaRPr lang="en-US" dirty="0">
              <a:solidFill>
                <a:srgbClr val="242852"/>
              </a:solidFill>
            </a:endParaRPr>
          </a:p>
        </p:txBody>
      </p:sp>
      <p:sp>
        <p:nvSpPr>
          <p:cNvPr id="6" name="TextBox 5">
            <a:extLst>
              <a:ext uri="{FF2B5EF4-FFF2-40B4-BE49-F238E27FC236}">
                <a16:creationId xmlns:a16="http://schemas.microsoft.com/office/drawing/2014/main" id="{7B54A796-1448-4EB5-81DE-18D2B8C08300}"/>
              </a:ext>
            </a:extLst>
          </p:cNvPr>
          <p:cNvSpPr txBox="1"/>
          <p:nvPr/>
        </p:nvSpPr>
        <p:spPr>
          <a:xfrm>
            <a:off x="1679031" y="1857802"/>
            <a:ext cx="3685449" cy="4401205"/>
          </a:xfrm>
          <a:prstGeom prst="rect">
            <a:avLst/>
          </a:prstGeom>
          <a:noFill/>
        </p:spPr>
        <p:txBody>
          <a:bodyPr wrap="square" rtlCol="0">
            <a:spAutoFit/>
          </a:bodyPr>
          <a:lstStyle/>
          <a:p>
            <a:endParaRPr lang="en-US" sz="1000" b="1" dirty="0">
              <a:solidFill>
                <a:srgbClr val="0070C0"/>
              </a:solidFill>
            </a:endParaRPr>
          </a:p>
          <a:p>
            <a:r>
              <a:rPr lang="en-US" sz="1000" b="1" dirty="0">
                <a:solidFill>
                  <a:srgbClr val="0070C0"/>
                </a:solidFill>
              </a:rPr>
              <a:t>Mark Savage,</a:t>
            </a:r>
          </a:p>
          <a:p>
            <a:r>
              <a:rPr lang="en-US" sz="1000" b="1" dirty="0"/>
              <a:t>Life Design Educator</a:t>
            </a:r>
          </a:p>
          <a:p>
            <a:r>
              <a:rPr lang="en-US" sz="1000" b="1" dirty="0">
                <a:solidFill>
                  <a:srgbClr val="C00000"/>
                </a:solidFill>
              </a:rPr>
              <a:t>Engineering Masters Students (Homewood &amp; EP)</a:t>
            </a:r>
          </a:p>
          <a:p>
            <a:r>
              <a:rPr lang="en-US" sz="1000" b="1" dirty="0">
                <a:solidFill>
                  <a:srgbClr val="C00000"/>
                </a:solidFill>
              </a:rPr>
              <a:t>Except Those Noted Below</a:t>
            </a:r>
          </a:p>
          <a:p>
            <a:r>
              <a:rPr lang="en-US" sz="1000" dirty="0">
                <a:hlinkClick r:id="rId3"/>
              </a:rPr>
              <a:t>msavag16@jhu.edu</a:t>
            </a:r>
            <a:endParaRPr lang="en-US" sz="1000" dirty="0"/>
          </a:p>
          <a:p>
            <a:endParaRPr lang="en-US" sz="1000" dirty="0">
              <a:solidFill>
                <a:srgbClr val="0070C0"/>
              </a:solidFill>
            </a:endParaRPr>
          </a:p>
          <a:p>
            <a:endParaRPr lang="en-US" sz="1000" dirty="0">
              <a:solidFill>
                <a:srgbClr val="0070C0"/>
              </a:solidFill>
            </a:endParaRPr>
          </a:p>
          <a:p>
            <a:endParaRPr lang="en-US" sz="1000" dirty="0">
              <a:solidFill>
                <a:srgbClr val="0070C0"/>
              </a:solidFill>
            </a:endParaRPr>
          </a:p>
          <a:p>
            <a:endParaRPr lang="en-US" sz="1000" dirty="0">
              <a:solidFill>
                <a:srgbClr val="0070C0"/>
              </a:solidFill>
            </a:endParaRPr>
          </a:p>
          <a:p>
            <a:endParaRPr lang="en-US" sz="1000" dirty="0">
              <a:solidFill>
                <a:srgbClr val="0070C0"/>
              </a:solidFill>
            </a:endParaRPr>
          </a:p>
          <a:p>
            <a:endParaRPr lang="en-US" sz="1000" dirty="0">
              <a:solidFill>
                <a:srgbClr val="0070C0"/>
              </a:solidFill>
            </a:endParaRPr>
          </a:p>
          <a:p>
            <a:r>
              <a:rPr lang="en-US" sz="1000" b="1" dirty="0">
                <a:solidFill>
                  <a:srgbClr val="0070C0"/>
                </a:solidFill>
              </a:rPr>
              <a:t>Sonjala Williams,</a:t>
            </a:r>
          </a:p>
          <a:p>
            <a:r>
              <a:rPr lang="en-US" sz="1000" b="1" dirty="0"/>
              <a:t>Life Design Educator</a:t>
            </a:r>
          </a:p>
          <a:p>
            <a:r>
              <a:rPr lang="en-US" sz="1000" b="1" dirty="0">
                <a:solidFill>
                  <a:srgbClr val="C00000"/>
                </a:solidFill>
              </a:rPr>
              <a:t>Homewood Engineering Masters Students in</a:t>
            </a:r>
          </a:p>
          <a:p>
            <a:r>
              <a:rPr lang="en-US" sz="1000" b="1" dirty="0">
                <a:solidFill>
                  <a:srgbClr val="C00000"/>
                </a:solidFill>
              </a:rPr>
              <a:t>Applied Math, Data Science, Financial Math, Statistics</a:t>
            </a:r>
          </a:p>
          <a:p>
            <a:r>
              <a:rPr lang="en-US" sz="1000" dirty="0">
                <a:hlinkClick r:id="rId4"/>
              </a:rPr>
              <a:t>Sonjala@jhu.edu</a:t>
            </a:r>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r>
              <a:rPr lang="en-US" sz="1000" b="1" dirty="0">
                <a:solidFill>
                  <a:srgbClr val="0070C0"/>
                </a:solidFill>
              </a:rPr>
              <a:t>Roshni Rao</a:t>
            </a:r>
          </a:p>
          <a:p>
            <a:r>
              <a:rPr lang="en-US" sz="1000" b="1" dirty="0"/>
              <a:t>Director of </a:t>
            </a:r>
            <a:r>
              <a:rPr lang="en-US" sz="1000" b="1" dirty="0" err="1"/>
              <a:t>Phutures</a:t>
            </a:r>
            <a:endParaRPr lang="en-US" sz="1000" b="1" dirty="0"/>
          </a:p>
          <a:p>
            <a:r>
              <a:rPr lang="en-US" sz="1000" b="1" dirty="0">
                <a:solidFill>
                  <a:srgbClr val="C00000"/>
                </a:solidFill>
              </a:rPr>
              <a:t>PhD &amp; Post-Docs</a:t>
            </a:r>
          </a:p>
          <a:p>
            <a:r>
              <a:rPr lang="en-US" sz="1000" dirty="0">
                <a:hlinkClick r:id="rId5"/>
              </a:rPr>
              <a:t>rrao12@jhu.edu</a:t>
            </a:r>
            <a:endParaRPr lang="en-US" sz="1000" dirty="0"/>
          </a:p>
          <a:p>
            <a:endParaRPr lang="en-US" sz="1000" dirty="0"/>
          </a:p>
        </p:txBody>
      </p:sp>
      <p:pic>
        <p:nvPicPr>
          <p:cNvPr id="10" name="Picture 9">
            <a:extLst>
              <a:ext uri="{FF2B5EF4-FFF2-40B4-BE49-F238E27FC236}">
                <a16:creationId xmlns:a16="http://schemas.microsoft.com/office/drawing/2014/main" id="{393FCD0A-AD05-4D1F-8A78-57C96C0F1A24}"/>
              </a:ext>
            </a:extLst>
          </p:cNvPr>
          <p:cNvPicPr>
            <a:picLocks noChangeAspect="1"/>
          </p:cNvPicPr>
          <p:nvPr/>
        </p:nvPicPr>
        <p:blipFill>
          <a:blip r:embed="rId6"/>
          <a:stretch>
            <a:fillRect/>
          </a:stretch>
        </p:blipFill>
        <p:spPr>
          <a:xfrm>
            <a:off x="444900" y="2103822"/>
            <a:ext cx="999536" cy="999536"/>
          </a:xfrm>
          <a:prstGeom prst="rect">
            <a:avLst/>
          </a:prstGeom>
        </p:spPr>
      </p:pic>
      <p:pic>
        <p:nvPicPr>
          <p:cNvPr id="11" name="Picture 2" descr="Sonjala Williams M.S.">
            <a:extLst>
              <a:ext uri="{FF2B5EF4-FFF2-40B4-BE49-F238E27FC236}">
                <a16:creationId xmlns:a16="http://schemas.microsoft.com/office/drawing/2014/main" id="{058F39EA-377F-429F-84FD-6042EC0748A2}"/>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44900" y="3721562"/>
            <a:ext cx="999536" cy="9995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85C290A-35E4-4E4A-BD70-1BA9227EE6F6}"/>
              </a:ext>
            </a:extLst>
          </p:cNvPr>
          <p:cNvPicPr>
            <a:picLocks noChangeAspect="1"/>
          </p:cNvPicPr>
          <p:nvPr/>
        </p:nvPicPr>
        <p:blipFill>
          <a:blip r:embed="rId8" cstate="email">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27603" y="3604265"/>
            <a:ext cx="1234130" cy="1234130"/>
          </a:xfrm>
          <a:prstGeom prst="rect">
            <a:avLst/>
          </a:prstGeom>
        </p:spPr>
      </p:pic>
      <p:pic>
        <p:nvPicPr>
          <p:cNvPr id="17" name="Picture 16">
            <a:extLst>
              <a:ext uri="{FF2B5EF4-FFF2-40B4-BE49-F238E27FC236}">
                <a16:creationId xmlns:a16="http://schemas.microsoft.com/office/drawing/2014/main" id="{84465CD3-D7BE-465C-B1F0-F73D611ED3CF}"/>
              </a:ext>
            </a:extLst>
          </p:cNvPr>
          <p:cNvPicPr>
            <a:picLocks noChangeAspect="1"/>
          </p:cNvPicPr>
          <p:nvPr/>
        </p:nvPicPr>
        <p:blipFill>
          <a:blip r:embed="rId8" cstate="email">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81433" y="5191503"/>
            <a:ext cx="1234130" cy="1234130"/>
          </a:xfrm>
          <a:prstGeom prst="rect">
            <a:avLst/>
          </a:prstGeom>
        </p:spPr>
      </p:pic>
      <p:pic>
        <p:nvPicPr>
          <p:cNvPr id="13" name="Picture 12">
            <a:extLst>
              <a:ext uri="{FF2B5EF4-FFF2-40B4-BE49-F238E27FC236}">
                <a16:creationId xmlns:a16="http://schemas.microsoft.com/office/drawing/2014/main" id="{9E94D8F3-6FDA-4A2C-B729-E2FC93B4F815}"/>
              </a:ext>
            </a:extLst>
          </p:cNvPr>
          <p:cNvPicPr>
            <a:picLocks noChangeAspect="1"/>
          </p:cNvPicPr>
          <p:nvPr/>
        </p:nvPicPr>
        <p:blipFill>
          <a:blip r:embed="rId8" cstate="email">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27603" y="1986525"/>
            <a:ext cx="1234130" cy="1234130"/>
          </a:xfrm>
          <a:prstGeom prst="rect">
            <a:avLst/>
          </a:prstGeom>
        </p:spPr>
      </p:pic>
      <p:pic>
        <p:nvPicPr>
          <p:cNvPr id="15" name="Picture 14" descr="Roshni Rao, Ph.D">
            <a:extLst>
              <a:ext uri="{FF2B5EF4-FFF2-40B4-BE49-F238E27FC236}">
                <a16:creationId xmlns:a16="http://schemas.microsoft.com/office/drawing/2014/main" id="{20B45C1D-D2C4-4F4F-9BC8-7A4C9F969B2E}"/>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89237" y="5302366"/>
            <a:ext cx="1018521" cy="103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58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3</a:t>
            </a:fld>
            <a:endParaRPr lang="en-US" dirty="0">
              <a:solidFill>
                <a:srgbClr val="242852"/>
              </a:solidFill>
            </a:endParaRPr>
          </a:p>
        </p:txBody>
      </p:sp>
      <p:sp>
        <p:nvSpPr>
          <p:cNvPr id="5" name="Subtitle 2">
            <a:extLst>
              <a:ext uri="{FF2B5EF4-FFF2-40B4-BE49-F238E27FC236}">
                <a16:creationId xmlns:a16="http://schemas.microsoft.com/office/drawing/2014/main" id="{E3D285B9-81A3-4BD3-8B22-104E40B00F27}"/>
              </a:ext>
            </a:extLst>
          </p:cNvPr>
          <p:cNvSpPr txBox="1">
            <a:spLocks/>
          </p:cNvSpPr>
          <p:nvPr/>
        </p:nvSpPr>
        <p:spPr>
          <a:xfrm>
            <a:off x="335855" y="1416547"/>
            <a:ext cx="8540726" cy="5277551"/>
          </a:xfrm>
          <a:prstGeom prst="rect">
            <a:avLst/>
          </a:prstGeom>
          <a:ln w="28575">
            <a:solidFill>
              <a:srgbClr val="002060"/>
            </a:solidFill>
          </a:ln>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1655763" indent="-1655763"/>
            <a:endParaRPr lang="en-US" sz="1400" dirty="0">
              <a:solidFill>
                <a:srgbClr val="C00000"/>
              </a:solidFill>
            </a:endParaRPr>
          </a:p>
          <a:p>
            <a:pPr marL="1655763" indent="-1655763"/>
            <a:r>
              <a:rPr lang="en-US" sz="1200" dirty="0">
                <a:solidFill>
                  <a:srgbClr val="C00000"/>
                </a:solidFill>
              </a:rPr>
              <a:t>Behavioral Interview</a:t>
            </a:r>
            <a:r>
              <a:rPr lang="en-US" sz="1400" dirty="0">
                <a:solidFill>
                  <a:srgbClr val="C00000"/>
                </a:solidFill>
              </a:rPr>
              <a:t>:  </a:t>
            </a:r>
            <a:r>
              <a:rPr lang="en-US" sz="1200" b="0" dirty="0"/>
              <a:t>A job interview comprised of questions based on a person’s past performance in handling a specific situation or scenario, typically asked in the form of:  </a:t>
            </a:r>
            <a:r>
              <a:rPr lang="en-US" sz="1200" b="0" i="1" dirty="0">
                <a:solidFill>
                  <a:srgbClr val="0070C0"/>
                </a:solidFill>
              </a:rPr>
              <a:t>Tell me about a time when you…</a:t>
            </a:r>
            <a:endParaRPr lang="en-US" sz="1200" b="0" i="1" dirty="0"/>
          </a:p>
          <a:p>
            <a:pPr marL="1655763" indent="-50800">
              <a:spcBef>
                <a:spcPts val="0"/>
              </a:spcBef>
            </a:pPr>
            <a:r>
              <a:rPr lang="en-US" sz="1200" b="0" i="1" dirty="0"/>
              <a:t>	</a:t>
            </a:r>
            <a:r>
              <a:rPr lang="en-US" sz="1200" b="0" dirty="0"/>
              <a:t>The answer must  depict an event that the interviewee handled at a specific point in time.          </a:t>
            </a:r>
            <a:r>
              <a:rPr lang="en-US" sz="1200" dirty="0">
                <a:solidFill>
                  <a:srgbClr val="C00000"/>
                </a:solidFill>
              </a:rPr>
              <a:t>(See STAR METHOD)</a:t>
            </a:r>
          </a:p>
          <a:p>
            <a:pPr marL="1655763" indent="-1655763"/>
            <a:r>
              <a:rPr lang="en-US" sz="1200" dirty="0">
                <a:solidFill>
                  <a:srgbClr val="C00000"/>
                </a:solidFill>
              </a:rPr>
              <a:t>Bi-Cultural:</a:t>
            </a:r>
            <a:r>
              <a:rPr lang="en-US" sz="1200" b="0" dirty="0">
                <a:solidFill>
                  <a:srgbClr val="C00000"/>
                </a:solidFill>
              </a:rPr>
              <a:t>  	</a:t>
            </a:r>
            <a:r>
              <a:rPr lang="en-US" sz="1200" b="0" dirty="0"/>
              <a:t>The ability to view, understand and accept events, practices and protocols through the perspectives of one’s original culture and a second culture in which one has been immersed.</a:t>
            </a:r>
          </a:p>
          <a:p>
            <a:pPr marL="1655763" indent="-1655763"/>
            <a:r>
              <a:rPr lang="en-US" sz="1200" dirty="0">
                <a:solidFill>
                  <a:srgbClr val="C00000"/>
                </a:solidFill>
              </a:rPr>
              <a:t>Culture: </a:t>
            </a:r>
            <a:r>
              <a:rPr lang="en-US" sz="1200" b="0" dirty="0">
                <a:solidFill>
                  <a:srgbClr val="C00000"/>
                </a:solidFill>
              </a:rPr>
              <a:t> 	</a:t>
            </a:r>
            <a:r>
              <a:rPr lang="en-US" sz="1200" b="0" dirty="0"/>
              <a:t>How one thinks, acts, believes, and interacts, based on the society in which one was raised.</a:t>
            </a:r>
          </a:p>
          <a:p>
            <a:pPr marL="1655763" indent="-1655763"/>
            <a:r>
              <a:rPr lang="en-US" sz="1200" dirty="0">
                <a:solidFill>
                  <a:srgbClr val="C00000"/>
                </a:solidFill>
              </a:rPr>
              <a:t>Fit:</a:t>
            </a:r>
            <a:r>
              <a:rPr lang="en-US" sz="1200" b="0" dirty="0">
                <a:solidFill>
                  <a:srgbClr val="C00000"/>
                </a:solidFill>
              </a:rPr>
              <a:t>  	</a:t>
            </a:r>
            <a:r>
              <a:rPr lang="en-US" sz="1200" b="0" dirty="0"/>
              <a:t>The ability for an individual to effectively connect and work with a team through knowledge, experience, likability and sharing of common work-related values, traits, behaviors and attitudes.</a:t>
            </a:r>
          </a:p>
          <a:p>
            <a:pPr marL="1655763" indent="-1655763"/>
            <a:r>
              <a:rPr lang="en-US" sz="1200" dirty="0">
                <a:solidFill>
                  <a:srgbClr val="C00000"/>
                </a:solidFill>
              </a:rPr>
              <a:t>Green Card:  </a:t>
            </a:r>
            <a:r>
              <a:rPr lang="en-US" sz="1200" b="0" dirty="0">
                <a:solidFill>
                  <a:srgbClr val="C00000"/>
                </a:solidFill>
              </a:rPr>
              <a:t>	</a:t>
            </a:r>
            <a:r>
              <a:rPr lang="en-US" sz="1200" dirty="0">
                <a:solidFill>
                  <a:srgbClr val="C00000"/>
                </a:solidFill>
              </a:rPr>
              <a:t>See Permanent Resident</a:t>
            </a:r>
            <a:r>
              <a:rPr lang="en-US" sz="1200" b="0" dirty="0">
                <a:solidFill>
                  <a:srgbClr val="C00000"/>
                </a:solidFill>
              </a:rPr>
              <a:t>:  </a:t>
            </a:r>
            <a:r>
              <a:rPr lang="en-US" sz="1200" b="0" dirty="0"/>
              <a:t>Green Card Holders may plan to eventually attain US citizenship.</a:t>
            </a:r>
          </a:p>
          <a:p>
            <a:pPr marL="1655763" indent="-1655763"/>
            <a:r>
              <a:rPr lang="en-US" sz="1200" dirty="0">
                <a:solidFill>
                  <a:srgbClr val="C00000"/>
                </a:solidFill>
              </a:rPr>
              <a:t>H1-B Visa</a:t>
            </a:r>
            <a:r>
              <a:rPr lang="en-US" sz="1200" b="0" dirty="0">
                <a:solidFill>
                  <a:srgbClr val="C00000"/>
                </a:solidFill>
              </a:rPr>
              <a:t>:   	</a:t>
            </a:r>
            <a:r>
              <a:rPr lang="en-US" sz="1200" b="0" dirty="0"/>
              <a:t>An employer-sponsored elective work visa for an international college graduate after OPT has ended, with a maximum term of 6 years.</a:t>
            </a:r>
            <a:endParaRPr lang="en-US" sz="1200" b="0" dirty="0">
              <a:solidFill>
                <a:srgbClr val="C00000"/>
              </a:solidFill>
            </a:endParaRPr>
          </a:p>
          <a:p>
            <a:pPr marL="1655763" indent="-1655763"/>
            <a:r>
              <a:rPr lang="en-US" sz="1200" dirty="0">
                <a:solidFill>
                  <a:srgbClr val="C00000"/>
                </a:solidFill>
              </a:rPr>
              <a:t>Interviewee:  </a:t>
            </a:r>
            <a:r>
              <a:rPr lang="en-US" sz="1200" b="0" dirty="0">
                <a:solidFill>
                  <a:srgbClr val="C00000"/>
                </a:solidFill>
              </a:rPr>
              <a:t>	</a:t>
            </a:r>
            <a:r>
              <a:rPr lang="en-US" sz="1200" b="0" dirty="0"/>
              <a:t>A person who is interviewed and evaluated for their ability and interest to perform an available work position within an organization.</a:t>
            </a:r>
          </a:p>
          <a:p>
            <a:pPr marL="1655763" indent="-1655763"/>
            <a:r>
              <a:rPr lang="en-US" sz="1200" dirty="0">
                <a:solidFill>
                  <a:srgbClr val="C00000"/>
                </a:solidFill>
              </a:rPr>
              <a:t>Interviewer:  </a:t>
            </a:r>
            <a:r>
              <a:rPr lang="en-US" sz="1200" b="0" dirty="0">
                <a:solidFill>
                  <a:srgbClr val="C00000"/>
                </a:solidFill>
              </a:rPr>
              <a:t>	</a:t>
            </a:r>
            <a:r>
              <a:rPr lang="en-US" sz="1200" b="0" dirty="0"/>
              <a:t>A person or group, often in authority, who conducts a job interview to determine someone’s qualifications and suitability for a specific job opening within an organization.</a:t>
            </a:r>
          </a:p>
          <a:p>
            <a:pPr marL="1655763" indent="-1655763"/>
            <a:r>
              <a:rPr lang="en-US" sz="1200" dirty="0">
                <a:solidFill>
                  <a:srgbClr val="C00000"/>
                </a:solidFill>
              </a:rPr>
              <a:t>Likability:  </a:t>
            </a:r>
            <a:r>
              <a:rPr lang="en-US" sz="1200" b="0" dirty="0">
                <a:solidFill>
                  <a:srgbClr val="C00000"/>
                </a:solidFill>
              </a:rPr>
              <a:t>	</a:t>
            </a:r>
            <a:r>
              <a:rPr lang="en-US" sz="1200" b="0" dirty="0"/>
              <a:t>The extent by which people may take interest in and enjoy the company of another person.</a:t>
            </a:r>
          </a:p>
          <a:p>
            <a:pPr marL="1655763" indent="-1655763"/>
            <a:r>
              <a:rPr lang="en-US" sz="1200" dirty="0">
                <a:solidFill>
                  <a:srgbClr val="C00000"/>
                </a:solidFill>
              </a:rPr>
              <a:t>LinkedIn:  </a:t>
            </a:r>
            <a:r>
              <a:rPr lang="en-US" sz="1200" b="0" dirty="0">
                <a:solidFill>
                  <a:srgbClr val="C00000"/>
                </a:solidFill>
              </a:rPr>
              <a:t>	</a:t>
            </a:r>
            <a:r>
              <a:rPr lang="en-US" sz="1200" b="0" dirty="0"/>
              <a:t>An online social media site that facilitates individuals to connect, maintain contact, and share photographs or articles of interest with people they know or have something in common.</a:t>
            </a:r>
          </a:p>
          <a:p>
            <a:pPr marL="1544638" indent="-1544638"/>
            <a:endParaRPr lang="en-US" sz="1400" dirty="0"/>
          </a:p>
        </p:txBody>
      </p:sp>
      <p:sp>
        <p:nvSpPr>
          <p:cNvPr id="6" name="Content Placeholder 5">
            <a:extLst>
              <a:ext uri="{FF2B5EF4-FFF2-40B4-BE49-F238E27FC236}">
                <a16:creationId xmlns:a16="http://schemas.microsoft.com/office/drawing/2014/main" id="{A8E6F8DD-F6F2-4450-9055-07E7CE0BA687}"/>
              </a:ext>
            </a:extLst>
          </p:cNvPr>
          <p:cNvSpPr txBox="1">
            <a:spLocks noGrp="1"/>
          </p:cNvSpPr>
          <p:nvPr>
            <p:ph idx="1"/>
          </p:nvPr>
        </p:nvSpPr>
        <p:spPr>
          <a:xfrm>
            <a:off x="2956761" y="902159"/>
            <a:ext cx="4876024" cy="461665"/>
          </a:xfrm>
          <a:prstGeom prst="rect">
            <a:avLst/>
          </a:prstGeom>
          <a:noFill/>
        </p:spPr>
        <p:txBody>
          <a:bodyPr wrap="square" rtlCol="0">
            <a:spAutoFit/>
          </a:bodyPr>
          <a:lstStyle/>
          <a:p>
            <a:r>
              <a:rPr lang="en-US" sz="2400" dirty="0">
                <a:solidFill>
                  <a:srgbClr val="002060"/>
                </a:solidFill>
              </a:rPr>
              <a:t> </a:t>
            </a:r>
            <a:r>
              <a:rPr lang="en-US" sz="1800" dirty="0">
                <a:solidFill>
                  <a:srgbClr val="C00000"/>
                </a:solidFill>
              </a:rPr>
              <a:t>Terms Used in This Presentation (1 of 2)</a:t>
            </a:r>
          </a:p>
        </p:txBody>
      </p:sp>
      <p:pic>
        <p:nvPicPr>
          <p:cNvPr id="7" name="Picture 6">
            <a:extLst>
              <a:ext uri="{FF2B5EF4-FFF2-40B4-BE49-F238E27FC236}">
                <a16:creationId xmlns:a16="http://schemas.microsoft.com/office/drawing/2014/main" id="{CD65E939-7DEE-4AFD-A0B5-15A6C3A10748}"/>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5855" y="849436"/>
            <a:ext cx="2709267" cy="577042"/>
          </a:xfrm>
          <a:prstGeom prst="rect">
            <a:avLst/>
          </a:prstGeom>
        </p:spPr>
      </p:pic>
    </p:spTree>
    <p:extLst>
      <p:ext uri="{BB962C8B-B14F-4D97-AF65-F5344CB8AC3E}">
        <p14:creationId xmlns:p14="http://schemas.microsoft.com/office/powerpoint/2010/main" val="127117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4</a:t>
            </a:fld>
            <a:endParaRPr lang="en-US" dirty="0">
              <a:solidFill>
                <a:srgbClr val="242852"/>
              </a:solidFill>
            </a:endParaRPr>
          </a:p>
        </p:txBody>
      </p:sp>
      <p:sp>
        <p:nvSpPr>
          <p:cNvPr id="6" name="Content Placeholder 5">
            <a:extLst>
              <a:ext uri="{FF2B5EF4-FFF2-40B4-BE49-F238E27FC236}">
                <a16:creationId xmlns:a16="http://schemas.microsoft.com/office/drawing/2014/main" id="{A8E6F8DD-F6F2-4450-9055-07E7CE0BA687}"/>
              </a:ext>
            </a:extLst>
          </p:cNvPr>
          <p:cNvSpPr txBox="1">
            <a:spLocks noGrp="1"/>
          </p:cNvSpPr>
          <p:nvPr>
            <p:ph idx="1"/>
          </p:nvPr>
        </p:nvSpPr>
        <p:spPr>
          <a:xfrm>
            <a:off x="2956761" y="902159"/>
            <a:ext cx="4876024" cy="461665"/>
          </a:xfrm>
          <a:prstGeom prst="rect">
            <a:avLst/>
          </a:prstGeom>
          <a:noFill/>
        </p:spPr>
        <p:txBody>
          <a:bodyPr wrap="square" rtlCol="0">
            <a:spAutoFit/>
          </a:bodyPr>
          <a:lstStyle/>
          <a:p>
            <a:r>
              <a:rPr lang="en-US" sz="2400" dirty="0">
                <a:solidFill>
                  <a:srgbClr val="002060"/>
                </a:solidFill>
              </a:rPr>
              <a:t> </a:t>
            </a:r>
            <a:r>
              <a:rPr lang="en-US" sz="1800" dirty="0">
                <a:solidFill>
                  <a:srgbClr val="C00000"/>
                </a:solidFill>
              </a:rPr>
              <a:t>Terms Used in This Presentation (2 of 2)</a:t>
            </a:r>
          </a:p>
        </p:txBody>
      </p:sp>
      <p:pic>
        <p:nvPicPr>
          <p:cNvPr id="7" name="Picture 6">
            <a:extLst>
              <a:ext uri="{FF2B5EF4-FFF2-40B4-BE49-F238E27FC236}">
                <a16:creationId xmlns:a16="http://schemas.microsoft.com/office/drawing/2014/main" id="{CD65E939-7DEE-4AFD-A0B5-15A6C3A10748}"/>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5855" y="849436"/>
            <a:ext cx="2709267" cy="577042"/>
          </a:xfrm>
          <a:prstGeom prst="rect">
            <a:avLst/>
          </a:prstGeom>
        </p:spPr>
      </p:pic>
      <p:sp>
        <p:nvSpPr>
          <p:cNvPr id="8" name="Subtitle 2">
            <a:extLst>
              <a:ext uri="{FF2B5EF4-FFF2-40B4-BE49-F238E27FC236}">
                <a16:creationId xmlns:a16="http://schemas.microsoft.com/office/drawing/2014/main" id="{110D0152-2992-49ED-98B5-FAA7C81B6726}"/>
              </a:ext>
            </a:extLst>
          </p:cNvPr>
          <p:cNvSpPr txBox="1">
            <a:spLocks/>
          </p:cNvSpPr>
          <p:nvPr/>
        </p:nvSpPr>
        <p:spPr>
          <a:xfrm>
            <a:off x="335855" y="1416547"/>
            <a:ext cx="8652871" cy="5105023"/>
          </a:xfrm>
          <a:prstGeom prst="rect">
            <a:avLst/>
          </a:prstGeom>
          <a:ln w="28575">
            <a:solidFill>
              <a:srgbClr val="002060"/>
            </a:solidFill>
          </a:ln>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173288" indent="-2173288">
              <a:tabLst>
                <a:tab pos="3146425" algn="l"/>
              </a:tabLst>
            </a:pPr>
            <a:r>
              <a:rPr lang="en-US" sz="300" dirty="0">
                <a:solidFill>
                  <a:srgbClr val="C00000"/>
                </a:solidFill>
              </a:rPr>
              <a:t> </a:t>
            </a:r>
          </a:p>
          <a:p>
            <a:pPr marL="2173288" indent="-2173288">
              <a:tabLst>
                <a:tab pos="3146425" algn="l"/>
              </a:tabLst>
            </a:pPr>
            <a:r>
              <a:rPr lang="en-US" sz="1200" dirty="0">
                <a:solidFill>
                  <a:srgbClr val="C00000"/>
                </a:solidFill>
              </a:rPr>
              <a:t>Lottery:  </a:t>
            </a:r>
            <a:r>
              <a:rPr lang="en-US" sz="1200" b="0" dirty="0">
                <a:solidFill>
                  <a:srgbClr val="C00000"/>
                </a:solidFill>
              </a:rPr>
              <a:t>	</a:t>
            </a:r>
            <a:r>
              <a:rPr lang="en-US" sz="1100" b="0" dirty="0"/>
              <a:t>A US Government random process that allocates employer-sponsored requests for H1-B Sponsorship among OPT holders.  85,000 H1-B visas are awarded annually, with 65,000 granted to undergraduate and graduate degree holders and an additional 20,000 awarded only to Masters and PhD graduates.  Because STEM graduates can extend OPT status for up to 3 years, they may have up to 3 chances to be selected for H1-B status (once each year) while working on OPT status.</a:t>
            </a:r>
          </a:p>
          <a:p>
            <a:pPr>
              <a:tabLst>
                <a:tab pos="2173288" algn="l"/>
              </a:tabLst>
            </a:pPr>
            <a:r>
              <a:rPr lang="en-US" sz="1200" dirty="0">
                <a:solidFill>
                  <a:srgbClr val="C00000"/>
                </a:solidFill>
              </a:rPr>
              <a:t>OPT</a:t>
            </a:r>
            <a:r>
              <a:rPr lang="en-US" sz="1200" b="0" dirty="0">
                <a:solidFill>
                  <a:srgbClr val="C00000"/>
                </a:solidFill>
              </a:rPr>
              <a:t>	</a:t>
            </a:r>
            <a:r>
              <a:rPr lang="en-US" sz="1100" b="0" dirty="0"/>
              <a:t>The first temporary US work visa status, applied for by international students through the Office for </a:t>
            </a:r>
            <a:r>
              <a:rPr lang="en-US" sz="1100" dirty="0">
                <a:solidFill>
                  <a:srgbClr val="C00000"/>
                </a:solidFill>
              </a:rPr>
              <a:t>(Optional Practical Training):</a:t>
            </a:r>
            <a:r>
              <a:rPr lang="en-US" sz="1100" dirty="0"/>
              <a:t>     </a:t>
            </a:r>
            <a:r>
              <a:rPr lang="en-US" sz="1100" b="0" dirty="0"/>
              <a:t>	International Services in the last months before graduation.  Generally valid for 1year, it can be valid 	for up to 3 years for graduates of STEM majors.  The work must relate to the graduate’s field of study.</a:t>
            </a:r>
            <a:endParaRPr lang="en-US" sz="1200" b="0" dirty="0">
              <a:solidFill>
                <a:srgbClr val="C00000"/>
              </a:solidFill>
            </a:endParaRPr>
          </a:p>
          <a:p>
            <a:pPr marL="2173288" indent="-2173288">
              <a:spcAft>
                <a:spcPts val="0"/>
              </a:spcAft>
              <a:tabLst>
                <a:tab pos="3146425" algn="l"/>
              </a:tabLst>
            </a:pPr>
            <a:r>
              <a:rPr lang="en-US" sz="1200" dirty="0">
                <a:solidFill>
                  <a:srgbClr val="C00000"/>
                </a:solidFill>
              </a:rPr>
              <a:t>Permanent Resident /</a:t>
            </a:r>
            <a:r>
              <a:rPr lang="en-US" sz="1200" b="0" dirty="0">
                <a:solidFill>
                  <a:srgbClr val="C00000"/>
                </a:solidFill>
              </a:rPr>
              <a:t>	</a:t>
            </a:r>
            <a:r>
              <a:rPr lang="en-US" sz="1100" b="0" dirty="0"/>
              <a:t>Work Visa Status secured by an employer sponsor prior to expiration of the H1-B Vis</a:t>
            </a:r>
            <a:r>
              <a:rPr lang="en-US" sz="1200" b="0" dirty="0"/>
              <a:t>a; </a:t>
            </a:r>
            <a:r>
              <a:rPr lang="en-US" sz="1100" b="0" dirty="0"/>
              <a:t>Permanent</a:t>
            </a:r>
            <a:endParaRPr lang="en-US" sz="1100" b="0" dirty="0">
              <a:solidFill>
                <a:srgbClr val="C00000"/>
              </a:solidFill>
            </a:endParaRPr>
          </a:p>
          <a:p>
            <a:pPr marL="2173288" indent="-2173288">
              <a:spcBef>
                <a:spcPts val="0"/>
              </a:spcBef>
              <a:tabLst>
                <a:tab pos="3146425" algn="l"/>
              </a:tabLst>
            </a:pPr>
            <a:r>
              <a:rPr lang="en-US" sz="1200" dirty="0">
                <a:solidFill>
                  <a:srgbClr val="C00000"/>
                </a:solidFill>
              </a:rPr>
              <a:t>Green Card:  </a:t>
            </a:r>
            <a:r>
              <a:rPr lang="en-US" sz="1200" b="0" dirty="0">
                <a:solidFill>
                  <a:srgbClr val="C00000"/>
                </a:solidFill>
              </a:rPr>
              <a:t>	</a:t>
            </a:r>
            <a:r>
              <a:rPr lang="en-US" sz="1100" b="0" dirty="0"/>
              <a:t>Residents are issued a “Green Card.” Most eventually seek to become US Citizens.  It can be expensive for an employer, who may need to document an inability to find a US citizen for the work.</a:t>
            </a:r>
          </a:p>
          <a:p>
            <a:pPr marL="2173288" indent="-2173288">
              <a:tabLst>
                <a:tab pos="3146425" algn="l"/>
              </a:tabLst>
            </a:pPr>
            <a:r>
              <a:rPr lang="en-US" sz="1200" dirty="0">
                <a:solidFill>
                  <a:srgbClr val="C00000"/>
                </a:solidFill>
              </a:rPr>
              <a:t>Plan A, Plan B, Plan C, etc.:  </a:t>
            </a:r>
            <a:r>
              <a:rPr lang="en-US" sz="1200" b="0" dirty="0">
                <a:solidFill>
                  <a:srgbClr val="C00000"/>
                </a:solidFill>
              </a:rPr>
              <a:t>	</a:t>
            </a:r>
            <a:r>
              <a:rPr lang="en-US" sz="1100" b="0" dirty="0"/>
              <a:t>Alternative plans, in this case, applied to employment possibilities to increase chances to remain in or to eventually return to the United States for work.</a:t>
            </a:r>
          </a:p>
          <a:p>
            <a:pPr marL="2173288" indent="-2173288"/>
            <a:r>
              <a:rPr lang="en-US" sz="1200" dirty="0">
                <a:solidFill>
                  <a:srgbClr val="C00000"/>
                </a:solidFill>
              </a:rPr>
              <a:t>Networking:  </a:t>
            </a:r>
            <a:r>
              <a:rPr lang="en-US" sz="1200" b="0" dirty="0">
                <a:solidFill>
                  <a:srgbClr val="C00000"/>
                </a:solidFill>
              </a:rPr>
              <a:t>	</a:t>
            </a:r>
            <a:r>
              <a:rPr lang="en-US" sz="1100" b="0" dirty="0"/>
              <a:t>The practice of connecting with other people with whom one has something in common or a shared interest, often accomplished through third-party referrals, direct outreach, or social media sites such as LinkedIn, </a:t>
            </a:r>
            <a:r>
              <a:rPr lang="en-US" sz="1100" b="0" dirty="0" err="1"/>
              <a:t>PeopleGrove</a:t>
            </a:r>
            <a:r>
              <a:rPr lang="en-US" sz="1100" b="0" dirty="0"/>
              <a:t>, Facebook, etc.</a:t>
            </a:r>
          </a:p>
          <a:p>
            <a:pPr marL="2173288" indent="-2173288">
              <a:spcBef>
                <a:spcPts val="600"/>
              </a:spcBef>
              <a:spcAft>
                <a:spcPts val="0"/>
              </a:spcAft>
            </a:pPr>
            <a:r>
              <a:rPr lang="en-US" sz="1200" dirty="0">
                <a:solidFill>
                  <a:srgbClr val="C00000"/>
                </a:solidFill>
              </a:rPr>
              <a:t>Passion</a:t>
            </a:r>
            <a:r>
              <a:rPr lang="en-US" sz="1200" b="0" dirty="0">
                <a:solidFill>
                  <a:srgbClr val="C00000"/>
                </a:solidFill>
              </a:rPr>
              <a:t>:  	</a:t>
            </a:r>
            <a:r>
              <a:rPr lang="en-US" sz="1100" b="0" dirty="0"/>
              <a:t>Extreme pleasure or liking for an activity, an item, a place, a belief, or a practice.</a:t>
            </a:r>
          </a:p>
          <a:p>
            <a:pPr marL="2173288" indent="-2173288">
              <a:spcBef>
                <a:spcPts val="600"/>
              </a:spcBef>
              <a:spcAft>
                <a:spcPts val="0"/>
              </a:spcAft>
            </a:pPr>
            <a:endParaRPr lang="en-US" sz="400" b="0" dirty="0"/>
          </a:p>
          <a:p>
            <a:pPr marL="2173288" indent="-2173288">
              <a:spcBef>
                <a:spcPts val="0"/>
              </a:spcBef>
              <a:spcAft>
                <a:spcPts val="0"/>
              </a:spcAft>
            </a:pPr>
            <a:r>
              <a:rPr lang="en-US" sz="1200" dirty="0">
                <a:solidFill>
                  <a:srgbClr val="C00000"/>
                </a:solidFill>
              </a:rPr>
              <a:t>STAR Method:</a:t>
            </a:r>
            <a:r>
              <a:rPr lang="en-US" sz="1200" b="0" dirty="0"/>
              <a:t>	</a:t>
            </a:r>
            <a:r>
              <a:rPr lang="en-US" sz="1100" b="0" dirty="0"/>
              <a:t>A method for answering Behavioral Interview questions </a:t>
            </a:r>
            <a:r>
              <a:rPr lang="en-US" sz="1100" b="0" dirty="0">
                <a:solidFill>
                  <a:srgbClr val="C00000"/>
                </a:solidFill>
              </a:rPr>
              <a:t>(see above) </a:t>
            </a:r>
            <a:r>
              <a:rPr lang="en-US" sz="1100" b="0" dirty="0"/>
              <a:t>based</a:t>
            </a:r>
            <a:r>
              <a:rPr lang="en-US" sz="1100" b="0" dirty="0">
                <a:solidFill>
                  <a:srgbClr val="C00000"/>
                </a:solidFill>
              </a:rPr>
              <a:t> </a:t>
            </a:r>
            <a:r>
              <a:rPr lang="en-US" sz="1100" b="0" dirty="0"/>
              <a:t>on a specific experience or scenario in which the interviewee describes the </a:t>
            </a:r>
            <a:r>
              <a:rPr lang="en-US" sz="1400" dirty="0">
                <a:solidFill>
                  <a:srgbClr val="C00000"/>
                </a:solidFill>
              </a:rPr>
              <a:t>S</a:t>
            </a:r>
            <a:r>
              <a:rPr lang="en-US" sz="1100" b="0" dirty="0"/>
              <a:t>ITUATION s/he faced, the </a:t>
            </a:r>
            <a:r>
              <a:rPr lang="en-US" sz="1400" dirty="0">
                <a:solidFill>
                  <a:srgbClr val="C00000"/>
                </a:solidFill>
              </a:rPr>
              <a:t>T</a:t>
            </a:r>
            <a:r>
              <a:rPr lang="en-US" sz="1100" b="0" dirty="0"/>
              <a:t>ASK s/he needed to perform to resolve the situation, the </a:t>
            </a:r>
            <a:r>
              <a:rPr lang="en-US" sz="1400" dirty="0">
                <a:solidFill>
                  <a:srgbClr val="C00000"/>
                </a:solidFill>
              </a:rPr>
              <a:t>A</a:t>
            </a:r>
            <a:r>
              <a:rPr lang="en-US" sz="1100" b="0" dirty="0"/>
              <a:t>CTION s/he took to resolve the situation, and the end </a:t>
            </a:r>
            <a:r>
              <a:rPr lang="en-US" sz="1400" dirty="0">
                <a:solidFill>
                  <a:srgbClr val="C00000"/>
                </a:solidFill>
              </a:rPr>
              <a:t>R</a:t>
            </a:r>
            <a:r>
              <a:rPr lang="en-US" sz="1100" b="0" dirty="0"/>
              <a:t>ESULT.</a:t>
            </a:r>
          </a:p>
          <a:p>
            <a:pPr marL="2173288" indent="-2173288">
              <a:spcBef>
                <a:spcPts val="0"/>
              </a:spcBef>
              <a:spcAft>
                <a:spcPts val="0"/>
              </a:spcAft>
            </a:pPr>
            <a:endParaRPr lang="en-US" sz="800" dirty="0">
              <a:solidFill>
                <a:srgbClr val="C00000"/>
              </a:solidFill>
            </a:endParaRPr>
          </a:p>
          <a:p>
            <a:pPr marL="2173288" indent="-2173288"/>
            <a:r>
              <a:rPr lang="en-US" sz="1200" dirty="0">
                <a:solidFill>
                  <a:srgbClr val="C00000"/>
                </a:solidFill>
              </a:rPr>
              <a:t>STEM:   </a:t>
            </a:r>
            <a:r>
              <a:rPr lang="en-US" sz="1200" b="0" dirty="0">
                <a:solidFill>
                  <a:srgbClr val="C00000"/>
                </a:solidFill>
              </a:rPr>
              <a:t>	</a:t>
            </a:r>
            <a:r>
              <a:rPr lang="en-US" sz="1100" dirty="0"/>
              <a:t>Science, Technology,  Engineering,  Mathematics  </a:t>
            </a:r>
            <a:r>
              <a:rPr lang="en-US" sz="1100" b="0" dirty="0"/>
              <a:t>as applied to a field of study or work setting.</a:t>
            </a:r>
          </a:p>
          <a:p>
            <a:pPr marL="1544638" indent="-1544638"/>
            <a:endParaRPr lang="en-US" sz="1400" dirty="0"/>
          </a:p>
        </p:txBody>
      </p:sp>
    </p:spTree>
    <p:extLst>
      <p:ext uri="{BB962C8B-B14F-4D97-AF65-F5344CB8AC3E}">
        <p14:creationId xmlns:p14="http://schemas.microsoft.com/office/powerpoint/2010/main" val="339275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5</a:t>
            </a:fld>
            <a:endParaRPr lang="en-US" dirty="0">
              <a:solidFill>
                <a:srgbClr val="242852"/>
              </a:solidFill>
            </a:endParaRPr>
          </a:p>
        </p:txBody>
      </p:sp>
      <p:sp>
        <p:nvSpPr>
          <p:cNvPr id="6" name="Content Placeholder 5">
            <a:extLst>
              <a:ext uri="{FF2B5EF4-FFF2-40B4-BE49-F238E27FC236}">
                <a16:creationId xmlns:a16="http://schemas.microsoft.com/office/drawing/2014/main" id="{A8E6F8DD-F6F2-4450-9055-07E7CE0BA687}"/>
              </a:ext>
            </a:extLst>
          </p:cNvPr>
          <p:cNvSpPr txBox="1">
            <a:spLocks noGrp="1"/>
          </p:cNvSpPr>
          <p:nvPr>
            <p:ph idx="1"/>
          </p:nvPr>
        </p:nvSpPr>
        <p:spPr>
          <a:xfrm>
            <a:off x="3463871" y="925821"/>
            <a:ext cx="3226282" cy="646331"/>
          </a:xfrm>
          <a:prstGeom prst="rect">
            <a:avLst/>
          </a:prstGeom>
          <a:noFill/>
        </p:spPr>
        <p:txBody>
          <a:bodyPr wrap="square" rtlCol="0">
            <a:spAutoFit/>
          </a:bodyPr>
          <a:lstStyle/>
          <a:p>
            <a:pPr marL="53975" indent="-53975"/>
            <a:r>
              <a:rPr lang="en-US" sz="1800" dirty="0">
                <a:solidFill>
                  <a:srgbClr val="002D72"/>
                </a:solidFill>
              </a:rPr>
              <a:t>Career Success Strategies     for International Students</a:t>
            </a:r>
          </a:p>
        </p:txBody>
      </p:sp>
      <p:sp>
        <p:nvSpPr>
          <p:cNvPr id="8" name="Subtitle 2">
            <a:extLst>
              <a:ext uri="{FF2B5EF4-FFF2-40B4-BE49-F238E27FC236}">
                <a16:creationId xmlns:a16="http://schemas.microsoft.com/office/drawing/2014/main" id="{110D0152-2992-49ED-98B5-FAA7C81B6726}"/>
              </a:ext>
            </a:extLst>
          </p:cNvPr>
          <p:cNvSpPr txBox="1">
            <a:spLocks/>
          </p:cNvSpPr>
          <p:nvPr/>
        </p:nvSpPr>
        <p:spPr>
          <a:xfrm>
            <a:off x="335855" y="1602929"/>
            <a:ext cx="8652871" cy="5105023"/>
          </a:xfrm>
          <a:prstGeom prst="rect">
            <a:avLst/>
          </a:prstGeom>
          <a:ln w="28575">
            <a:solidFill>
              <a:srgbClr val="C00000"/>
            </a:solidFill>
          </a:ln>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173288" indent="-2173288">
              <a:tabLst>
                <a:tab pos="3146425" algn="l"/>
              </a:tabLst>
            </a:pPr>
            <a:r>
              <a:rPr lang="en-US" sz="300" dirty="0">
                <a:solidFill>
                  <a:srgbClr val="C00000"/>
                </a:solidFill>
              </a:rPr>
              <a:t> </a:t>
            </a:r>
          </a:p>
          <a:p>
            <a:pPr marL="341313" indent="-341313">
              <a:buAutoNum type="arabicPeriod"/>
            </a:pPr>
            <a:r>
              <a:rPr lang="en-US" sz="1200" dirty="0">
                <a:solidFill>
                  <a:srgbClr val="002060"/>
                </a:solidFill>
              </a:rPr>
              <a:t>Doing an internship is more helpful in securing a job in the US after gradation than getting a very high GPA.</a:t>
            </a:r>
            <a:endParaRPr lang="en-US" sz="400" dirty="0">
              <a:solidFill>
                <a:srgbClr val="002060"/>
              </a:solidFill>
            </a:endParaRPr>
          </a:p>
          <a:p>
            <a:pPr marL="344488" indent="-344488"/>
            <a:r>
              <a:rPr lang="en-US" sz="1200" dirty="0"/>
              <a:t>        </a:t>
            </a:r>
            <a:r>
              <a:rPr lang="en-US" sz="1200" dirty="0">
                <a:solidFill>
                  <a:srgbClr val="00B050"/>
                </a:solidFill>
              </a:rPr>
              <a:t>TRUE  --  </a:t>
            </a:r>
            <a:r>
              <a:rPr lang="en-US" sz="1100" b="0" i="1" dirty="0"/>
              <a:t>A US based internship shows experience in the US work culture and is easier for employers to track reference checks.</a:t>
            </a:r>
          </a:p>
          <a:p>
            <a:pPr marL="344488" indent="-344488"/>
            <a:r>
              <a:rPr lang="en-US" sz="800" i="1" dirty="0"/>
              <a:t>  </a:t>
            </a:r>
          </a:p>
          <a:p>
            <a:pPr marL="342900" indent="-342900">
              <a:buAutoNum type="arabicPeriod" startAt="2"/>
            </a:pPr>
            <a:r>
              <a:rPr lang="en-US" sz="1200" dirty="0">
                <a:solidFill>
                  <a:srgbClr val="002060"/>
                </a:solidFill>
              </a:rPr>
              <a:t>Employers always have full knowledge of CPT / OPT laws, so you don’t need to inform them about it.</a:t>
            </a:r>
          </a:p>
          <a:p>
            <a:pPr marL="344488"/>
            <a:r>
              <a:rPr lang="en-US" sz="1200" dirty="0">
                <a:solidFill>
                  <a:srgbClr val="C00000"/>
                </a:solidFill>
              </a:rPr>
              <a:t>FALSE --  </a:t>
            </a:r>
            <a:r>
              <a:rPr lang="en-US" sz="1100" b="0" i="1" dirty="0"/>
              <a:t>Employers may not always know the facts and may assume hiring a foreign national is more difficult or more expensive than it really is – especially for CPT-based internships.</a:t>
            </a:r>
            <a:endParaRPr lang="en-US" sz="1100" b="0" dirty="0">
              <a:solidFill>
                <a:srgbClr val="C00000"/>
              </a:solidFill>
            </a:endParaRPr>
          </a:p>
          <a:p>
            <a:pPr marL="344488"/>
            <a:endParaRPr lang="en-US" sz="800" dirty="0">
              <a:solidFill>
                <a:srgbClr val="C00000"/>
              </a:solidFill>
            </a:endParaRPr>
          </a:p>
          <a:p>
            <a:pPr marL="342900" indent="-342900">
              <a:buAutoNum type="arabicPeriod" startAt="3"/>
            </a:pPr>
            <a:r>
              <a:rPr lang="en-US" sz="1200" dirty="0">
                <a:solidFill>
                  <a:srgbClr val="002060"/>
                </a:solidFill>
              </a:rPr>
              <a:t>When looking for a job, you should always search in big cities and major metropolitan areas rather than in smaller cities or less popular regions of the US because more jobs are likely to be available there.</a:t>
            </a:r>
          </a:p>
          <a:p>
            <a:pPr marL="344488" lvl="1" indent="0">
              <a:buNone/>
            </a:pPr>
            <a:r>
              <a:rPr lang="en-US" sz="1200" b="1" dirty="0">
                <a:solidFill>
                  <a:srgbClr val="C00000"/>
                </a:solidFill>
              </a:rPr>
              <a:t>FALSE --  </a:t>
            </a:r>
            <a:r>
              <a:rPr lang="en-US" sz="1100" i="1" dirty="0"/>
              <a:t>Jobs in smaller cities or less popular areas of the US can offer great experience and often have less competition.</a:t>
            </a:r>
          </a:p>
          <a:p>
            <a:pPr lvl="1" indent="0">
              <a:buNone/>
            </a:pPr>
            <a:endParaRPr lang="en-US" sz="800" i="1" dirty="0"/>
          </a:p>
          <a:p>
            <a:pPr lvl="1" indent="0">
              <a:buNone/>
            </a:pPr>
            <a:endParaRPr lang="en-US" sz="800" dirty="0"/>
          </a:p>
          <a:p>
            <a:pPr marL="344488" lvl="1" indent="-344488">
              <a:buAutoNum type="arabicPeriod" startAt="4"/>
            </a:pPr>
            <a:r>
              <a:rPr lang="en-US" sz="1200" b="1" dirty="0">
                <a:solidFill>
                  <a:srgbClr val="002060"/>
                </a:solidFill>
              </a:rPr>
              <a:t>It will be difficult to establish a network of contacts in the US because I don’t have family connections here.</a:t>
            </a:r>
          </a:p>
          <a:p>
            <a:pPr marL="0" lvl="1" indent="0">
              <a:buNone/>
            </a:pPr>
            <a:r>
              <a:rPr lang="en-US" sz="900" b="1" dirty="0"/>
              <a:t> </a:t>
            </a:r>
          </a:p>
          <a:p>
            <a:pPr marL="344488" lvl="1" indent="0">
              <a:buNone/>
            </a:pPr>
            <a:r>
              <a:rPr lang="en-US" sz="1200" b="1" dirty="0">
                <a:solidFill>
                  <a:srgbClr val="C00000"/>
                </a:solidFill>
              </a:rPr>
              <a:t>FALSE --  </a:t>
            </a:r>
            <a:r>
              <a:rPr lang="en-US" sz="1100" i="1" dirty="0"/>
              <a:t>Start with faculty, alumni, and contacts of US friends through LinkedIn and other social media sites, as well as directly with employers through career fairs and campus recruiting events.</a:t>
            </a:r>
          </a:p>
          <a:p>
            <a:pPr lvl="1" indent="0">
              <a:buNone/>
            </a:pPr>
            <a:endParaRPr lang="en-US" sz="1600" dirty="0"/>
          </a:p>
          <a:p>
            <a:pPr marL="344488" lvl="1" indent="-344488">
              <a:buAutoNum type="arabicPeriod" startAt="5"/>
            </a:pPr>
            <a:r>
              <a:rPr lang="en-US" sz="1200" b="1" dirty="0">
                <a:solidFill>
                  <a:srgbClr val="002060"/>
                </a:solidFill>
              </a:rPr>
              <a:t>If you worked in your family business back in your home country, you should include it on your resume.</a:t>
            </a:r>
          </a:p>
          <a:p>
            <a:pPr marL="0" lvl="1" indent="0">
              <a:buNone/>
            </a:pPr>
            <a:r>
              <a:rPr lang="en-US" sz="800" b="1" dirty="0"/>
              <a:t> </a:t>
            </a:r>
          </a:p>
          <a:p>
            <a:pPr marL="344488" lvl="1" indent="0">
              <a:buNone/>
            </a:pPr>
            <a:r>
              <a:rPr lang="en-US" sz="1200" b="1" i="1" dirty="0">
                <a:solidFill>
                  <a:srgbClr val="00B050"/>
                </a:solidFill>
              </a:rPr>
              <a:t>TRUE --  </a:t>
            </a:r>
            <a:r>
              <a:rPr lang="en-US" sz="1100" i="1" dirty="0"/>
              <a:t>Skills are the same all over the world, and you may have gained more experience in your family’s business than in an internship in your country, where you may have been allowed to only do menial jobs.</a:t>
            </a:r>
          </a:p>
        </p:txBody>
      </p:sp>
      <p:sp>
        <p:nvSpPr>
          <p:cNvPr id="2" name="TextBox 1">
            <a:extLst>
              <a:ext uri="{FF2B5EF4-FFF2-40B4-BE49-F238E27FC236}">
                <a16:creationId xmlns:a16="http://schemas.microsoft.com/office/drawing/2014/main" id="{0539E251-1617-4013-8849-73ED35B2C8B5}"/>
              </a:ext>
            </a:extLst>
          </p:cNvPr>
          <p:cNvSpPr txBox="1"/>
          <p:nvPr/>
        </p:nvSpPr>
        <p:spPr>
          <a:xfrm>
            <a:off x="335855" y="925821"/>
            <a:ext cx="3128016" cy="677108"/>
          </a:xfrm>
          <a:prstGeom prst="rect">
            <a:avLst/>
          </a:prstGeom>
          <a:solidFill>
            <a:srgbClr val="C00000"/>
          </a:solidFill>
        </p:spPr>
        <p:txBody>
          <a:bodyPr wrap="square" rtlCol="0">
            <a:spAutoFit/>
          </a:bodyPr>
          <a:lstStyle/>
          <a:p>
            <a:r>
              <a:rPr lang="en-US" sz="1900" b="1" dirty="0">
                <a:solidFill>
                  <a:srgbClr val="FFFF00"/>
                </a:solidFill>
              </a:rPr>
              <a:t>Test Your Knowledge</a:t>
            </a:r>
          </a:p>
          <a:p>
            <a:r>
              <a:rPr lang="en-US" sz="1900" b="1" dirty="0">
                <a:solidFill>
                  <a:srgbClr val="FFFF00"/>
                </a:solidFill>
              </a:rPr>
              <a:t>TRUE   or   FALSE    ?</a:t>
            </a:r>
          </a:p>
        </p:txBody>
      </p:sp>
    </p:spTree>
    <p:extLst>
      <p:ext uri="{BB962C8B-B14F-4D97-AF65-F5344CB8AC3E}">
        <p14:creationId xmlns:p14="http://schemas.microsoft.com/office/powerpoint/2010/main" val="213303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heel(1)">
                                      <p:cBhvr>
                                        <p:cTn id="13" dur="20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1000"/>
                                        <p:tgtEl>
                                          <p:spTgt spid="8">
                                            <p:txEl>
                                              <p:pRg st="4" end="4"/>
                                            </p:txEl>
                                          </p:spTgt>
                                        </p:tgtEl>
                                      </p:cBhvr>
                                    </p:animEffect>
                                    <p:anim calcmode="lin" valueType="num">
                                      <p:cBhvr>
                                        <p:cTn id="1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wheel(1)">
                                      <p:cBhvr>
                                        <p:cTn id="25" dur="2000"/>
                                        <p:tgtEl>
                                          <p:spTgt spid="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 calcmode="lin" valueType="num">
                                      <p:cBhvr additive="base">
                                        <p:cTn id="30"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8">
                                            <p:txEl>
                                              <p:pRg st="8" end="8"/>
                                            </p:txEl>
                                          </p:spTgt>
                                        </p:tgtEl>
                                        <p:attrNameLst>
                                          <p:attrName>style.visibility</p:attrName>
                                        </p:attrNameLst>
                                      </p:cBhvr>
                                      <p:to>
                                        <p:strVal val="visible"/>
                                      </p:to>
                                    </p:set>
                                    <p:animEffect transition="in" filter="wheel(1)">
                                      <p:cBhvr>
                                        <p:cTn id="36" dur="2000"/>
                                        <p:tgtEl>
                                          <p:spTgt spid="8">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xEl>
                                              <p:pRg st="11" end="11"/>
                                            </p:txEl>
                                          </p:spTgt>
                                        </p:tgtEl>
                                        <p:attrNameLst>
                                          <p:attrName>style.visibility</p:attrName>
                                        </p:attrNameLst>
                                      </p:cBhvr>
                                      <p:to>
                                        <p:strVal val="visible"/>
                                      </p:to>
                                    </p:set>
                                    <p:animEffect transition="in" filter="fade">
                                      <p:cBhvr>
                                        <p:cTn id="41" dur="1000"/>
                                        <p:tgtEl>
                                          <p:spTgt spid="8">
                                            <p:txEl>
                                              <p:pRg st="11" end="11"/>
                                            </p:txEl>
                                          </p:spTgt>
                                        </p:tgtEl>
                                      </p:cBhvr>
                                    </p:animEffect>
                                    <p:anim calcmode="lin" valueType="num">
                                      <p:cBhvr>
                                        <p:cTn id="42"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8">
                                            <p:txEl>
                                              <p:pRg st="13" end="13"/>
                                            </p:txEl>
                                          </p:spTgt>
                                        </p:tgtEl>
                                        <p:attrNameLst>
                                          <p:attrName>style.visibility</p:attrName>
                                        </p:attrNameLst>
                                      </p:cBhvr>
                                      <p:to>
                                        <p:strVal val="visible"/>
                                      </p:to>
                                    </p:set>
                                    <p:animEffect transition="in" filter="wheel(1)">
                                      <p:cBhvr>
                                        <p:cTn id="48" dur="2000"/>
                                        <p:tgtEl>
                                          <p:spTgt spid="8">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xEl>
                                              <p:pRg st="15" end="15"/>
                                            </p:txEl>
                                          </p:spTgt>
                                        </p:tgtEl>
                                        <p:attrNameLst>
                                          <p:attrName>style.visibility</p:attrName>
                                        </p:attrNameLst>
                                      </p:cBhvr>
                                      <p:to>
                                        <p:strVal val="visible"/>
                                      </p:to>
                                    </p:set>
                                    <p:animEffect transition="in" filter="fade">
                                      <p:cBhvr>
                                        <p:cTn id="53" dur="1000"/>
                                        <p:tgtEl>
                                          <p:spTgt spid="8">
                                            <p:txEl>
                                              <p:pRg st="15" end="15"/>
                                            </p:txEl>
                                          </p:spTgt>
                                        </p:tgtEl>
                                      </p:cBhvr>
                                    </p:animEffect>
                                    <p:anim calcmode="lin" valueType="num">
                                      <p:cBhvr>
                                        <p:cTn id="54" dur="1000" fill="hold"/>
                                        <p:tgtEl>
                                          <p:spTgt spid="8">
                                            <p:txEl>
                                              <p:pRg st="15" end="15"/>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8">
                                            <p:txEl>
                                              <p:pRg st="17" end="17"/>
                                            </p:txEl>
                                          </p:spTgt>
                                        </p:tgtEl>
                                        <p:attrNameLst>
                                          <p:attrName>style.visibility</p:attrName>
                                        </p:attrNameLst>
                                      </p:cBhvr>
                                      <p:to>
                                        <p:strVal val="visible"/>
                                      </p:to>
                                    </p:set>
                                    <p:animEffect transition="in" filter="wheel(1)">
                                      <p:cBhvr>
                                        <p:cTn id="60" dur="2000"/>
                                        <p:tgtEl>
                                          <p:spTgt spid="8">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1104899"/>
            <a:ext cx="8699619" cy="5600383"/>
          </a:xfrm>
        </p:spPr>
        <p:txBody>
          <a:bodyPr>
            <a:normAutofit fontScale="25000" lnSpcReduction="20000"/>
          </a:bodyPr>
          <a:lstStyle/>
          <a:p>
            <a:pPr algn="ctr">
              <a:lnSpc>
                <a:spcPct val="100000"/>
              </a:lnSpc>
              <a:spcBef>
                <a:spcPts val="0"/>
              </a:spcBef>
            </a:pPr>
            <a:endParaRPr lang="en-US" sz="3200" dirty="0"/>
          </a:p>
          <a:p>
            <a:pPr marL="4457700"/>
            <a:endParaRPr lang="en-US" sz="3400" dirty="0"/>
          </a:p>
          <a:p>
            <a:pPr marL="4457700"/>
            <a:endParaRPr lang="en-US" sz="3400" dirty="0"/>
          </a:p>
          <a:p>
            <a:pPr marL="4457700" algn="just"/>
            <a:r>
              <a:rPr lang="en-US" sz="5600" dirty="0"/>
              <a:t>You may feel uncertain or overwhelmed when starting your US-based job search. The process ramps up quickly in September, so you must prepare early.</a:t>
            </a:r>
          </a:p>
          <a:p>
            <a:pPr marL="4457700" algn="just"/>
            <a:r>
              <a:rPr lang="en-US" sz="3200" dirty="0"/>
              <a:t>    </a:t>
            </a:r>
          </a:p>
          <a:p>
            <a:pPr marL="4457700"/>
            <a:r>
              <a:rPr lang="en-US" sz="5600" dirty="0"/>
              <a:t>Your Life Design Educator is aware of these challenges and will help prepare you.</a:t>
            </a:r>
          </a:p>
          <a:p>
            <a:pPr marL="4457700"/>
            <a:r>
              <a:rPr lang="en-US" sz="3200" dirty="0"/>
              <a:t>    </a:t>
            </a:r>
          </a:p>
          <a:p>
            <a:pPr marL="4456113" algn="just"/>
            <a:r>
              <a:rPr lang="en-US" sz="5600" dirty="0"/>
              <a:t>Try to overcome any cultural barriers from home that may impede pursuing your career goals and job search in the US.</a:t>
            </a:r>
          </a:p>
          <a:p>
            <a:endParaRPr lang="en-US" sz="1600" dirty="0"/>
          </a:p>
          <a:p>
            <a:endParaRPr lang="en-US" sz="1600" dirty="0"/>
          </a:p>
          <a:p>
            <a:endParaRPr lang="en-US" sz="1600" dirty="0"/>
          </a:p>
          <a:p>
            <a:endParaRPr lang="en-US" sz="1600" dirty="0"/>
          </a:p>
          <a:p>
            <a:endParaRPr lang="en-US" sz="3200" dirty="0"/>
          </a:p>
          <a:p>
            <a:endParaRPr lang="en-US" sz="3200" dirty="0"/>
          </a:p>
          <a:p>
            <a:endParaRPr lang="en-US" sz="3200" dirty="0"/>
          </a:p>
          <a:p>
            <a:pPr>
              <a:spcBef>
                <a:spcPts val="1200"/>
              </a:spcBef>
              <a:spcAft>
                <a:spcPts val="0"/>
              </a:spcAft>
            </a:pPr>
            <a:r>
              <a:rPr lang="en-US" sz="5500" dirty="0">
                <a:solidFill>
                  <a:schemeClr val="accent2">
                    <a:lumMod val="75000"/>
                  </a:schemeClr>
                </a:solidFill>
              </a:rPr>
              <a:t>Who are you?</a:t>
            </a:r>
          </a:p>
          <a:p>
            <a:pPr>
              <a:spcBef>
                <a:spcPts val="1200"/>
              </a:spcBef>
              <a:spcAft>
                <a:spcPts val="0"/>
              </a:spcAft>
            </a:pPr>
            <a:r>
              <a:rPr lang="en-US" sz="5500" dirty="0">
                <a:solidFill>
                  <a:schemeClr val="accent2">
                    <a:lumMod val="75000"/>
                  </a:schemeClr>
                </a:solidFill>
              </a:rPr>
              <a:t>Why did you come to study in the US?  </a:t>
            </a:r>
          </a:p>
          <a:p>
            <a:pPr>
              <a:spcBef>
                <a:spcPts val="1200"/>
              </a:spcBef>
              <a:spcAft>
                <a:spcPts val="0"/>
              </a:spcAft>
            </a:pPr>
            <a:r>
              <a:rPr lang="en-US" sz="5500" dirty="0">
                <a:solidFill>
                  <a:schemeClr val="accent2">
                    <a:lumMod val="75000"/>
                  </a:schemeClr>
                </a:solidFill>
              </a:rPr>
              <a:t>How has your culture influenced you?                                                                           </a:t>
            </a:r>
          </a:p>
          <a:p>
            <a:pPr>
              <a:spcBef>
                <a:spcPts val="1200"/>
              </a:spcBef>
              <a:spcAft>
                <a:spcPts val="0"/>
              </a:spcAft>
            </a:pPr>
            <a:r>
              <a:rPr lang="en-US" sz="5500" dirty="0">
                <a:solidFill>
                  <a:schemeClr val="accent2">
                    <a:lumMod val="75000"/>
                  </a:schemeClr>
                </a:solidFill>
              </a:rPr>
              <a:t>What strengths &amp; weaknesses do you bring to your graduate study?</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6</a:t>
            </a:fld>
            <a:endParaRPr lang="en-US" dirty="0">
              <a:solidFill>
                <a:srgbClr val="242852"/>
              </a:solidFill>
            </a:endParaRPr>
          </a:p>
        </p:txBody>
      </p:sp>
      <p:sp>
        <p:nvSpPr>
          <p:cNvPr id="6" name="Title 5">
            <a:extLst>
              <a:ext uri="{FF2B5EF4-FFF2-40B4-BE49-F238E27FC236}">
                <a16:creationId xmlns:a16="http://schemas.microsoft.com/office/drawing/2014/main" id="{C3B3FCF5-73DF-4C1C-9AD5-8A9E2997217F}"/>
              </a:ext>
            </a:extLst>
          </p:cNvPr>
          <p:cNvSpPr>
            <a:spLocks noGrp="1"/>
          </p:cNvSpPr>
          <p:nvPr>
            <p:ph type="title"/>
          </p:nvPr>
        </p:nvSpPr>
        <p:spPr>
          <a:xfrm>
            <a:off x="457200" y="152717"/>
            <a:ext cx="5791200" cy="698183"/>
          </a:xfrm>
        </p:spPr>
        <p:txBody>
          <a:bodyPr>
            <a:normAutofit fontScale="90000"/>
          </a:bodyPr>
          <a:lstStyle/>
          <a:p>
            <a:r>
              <a:rPr lang="en-US" sz="2000" b="1" dirty="0"/>
              <a:t>JOHNS HOPKINS Life design LAB</a:t>
            </a:r>
            <a:br>
              <a:rPr lang="en-US" sz="2000" b="1" dirty="0"/>
            </a:br>
            <a:r>
              <a:rPr lang="en-US" sz="2000" b="1" dirty="0"/>
              <a:t>ENGINEERING GRADUATE STUDENTS</a:t>
            </a:r>
            <a:endParaRPr lang="en-US" dirty="0"/>
          </a:p>
        </p:txBody>
      </p:sp>
      <p:pic>
        <p:nvPicPr>
          <p:cNvPr id="13" name="Picture 12">
            <a:extLst>
              <a:ext uri="{FF2B5EF4-FFF2-40B4-BE49-F238E27FC236}">
                <a16:creationId xmlns:a16="http://schemas.microsoft.com/office/drawing/2014/main" id="{FC89A699-6701-460C-A3EA-60E4426A998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7038" y="1553492"/>
            <a:ext cx="3001730" cy="3001730"/>
          </a:xfrm>
          <a:prstGeom prst="rect">
            <a:avLst/>
          </a:prstGeom>
        </p:spPr>
      </p:pic>
      <p:pic>
        <p:nvPicPr>
          <p:cNvPr id="12" name="Picture 11">
            <a:extLst>
              <a:ext uri="{FF2B5EF4-FFF2-40B4-BE49-F238E27FC236}">
                <a16:creationId xmlns:a16="http://schemas.microsoft.com/office/drawing/2014/main" id="{95240E20-A77D-4A92-95D1-D66744CFF57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75484"/>
            <a:ext cx="4904336" cy="3757745"/>
          </a:xfrm>
          <a:prstGeom prst="rect">
            <a:avLst/>
          </a:prstGeom>
        </p:spPr>
      </p:pic>
      <p:sp>
        <p:nvSpPr>
          <p:cNvPr id="14" name="Trapezoid 13">
            <a:extLst>
              <a:ext uri="{FF2B5EF4-FFF2-40B4-BE49-F238E27FC236}">
                <a16:creationId xmlns:a16="http://schemas.microsoft.com/office/drawing/2014/main" id="{0B602B6C-9CAA-4F4F-8874-FF6B7E58D41B}"/>
              </a:ext>
            </a:extLst>
          </p:cNvPr>
          <p:cNvSpPr/>
          <p:nvPr/>
        </p:nvSpPr>
        <p:spPr>
          <a:xfrm>
            <a:off x="199177" y="4270759"/>
            <a:ext cx="8863087" cy="838136"/>
          </a:xfrm>
          <a:prstGeom prst="trapezoi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0D1CFD-15CC-47C6-8AE4-F538629DA1AE}"/>
              </a:ext>
            </a:extLst>
          </p:cNvPr>
          <p:cNvSpPr txBox="1"/>
          <p:nvPr/>
        </p:nvSpPr>
        <p:spPr>
          <a:xfrm>
            <a:off x="321775" y="4489772"/>
            <a:ext cx="8781355" cy="400110"/>
          </a:xfrm>
          <a:prstGeom prst="rect">
            <a:avLst/>
          </a:prstGeom>
          <a:noFill/>
          <a:scene3d>
            <a:camera prst="perspectiveAbove"/>
            <a:lightRig rig="threePt" dir="t"/>
          </a:scene3d>
        </p:spPr>
        <p:txBody>
          <a:bodyPr wrap="square" rtlCol="0">
            <a:spAutoFit/>
          </a:bodyPr>
          <a:lstStyle/>
          <a:p>
            <a:r>
              <a:rPr lang="en-US" sz="2000" b="1" dirty="0">
                <a:solidFill>
                  <a:srgbClr val="C00000"/>
                </a:solidFill>
              </a:rPr>
              <a:t> You’ll want to learn to tell your story and start interacting with people.</a:t>
            </a:r>
          </a:p>
        </p:txBody>
      </p:sp>
    </p:spTree>
    <p:extLst>
      <p:ext uri="{BB962C8B-B14F-4D97-AF65-F5344CB8AC3E}">
        <p14:creationId xmlns:p14="http://schemas.microsoft.com/office/powerpoint/2010/main" val="340108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1104900"/>
            <a:ext cx="8699619" cy="5497236"/>
          </a:xfrm>
        </p:spPr>
        <p:txBody>
          <a:bodyPr>
            <a:normAutofit fontScale="55000" lnSpcReduction="20000"/>
          </a:bodyPr>
          <a:lstStyle/>
          <a:p>
            <a:pPr algn="ctr">
              <a:lnSpc>
                <a:spcPct val="100000"/>
              </a:lnSpc>
              <a:spcBef>
                <a:spcPts val="0"/>
              </a:spcBef>
            </a:pPr>
            <a:endParaRPr lang="en-US" sz="3200" dirty="0"/>
          </a:p>
          <a:p>
            <a:pPr marL="4457700" indent="-4457700"/>
            <a:r>
              <a:rPr lang="en-US" sz="3600" dirty="0">
                <a:solidFill>
                  <a:srgbClr val="C00000"/>
                </a:solidFill>
              </a:rPr>
              <a:t>SOME VIEWS ON EMPLOYING INTERNATIONAL STUDENTS</a:t>
            </a:r>
            <a:endParaRPr lang="en-US" sz="2200" dirty="0">
              <a:solidFill>
                <a:srgbClr val="C00000"/>
              </a:solidFill>
            </a:endParaRPr>
          </a:p>
          <a:p>
            <a:endParaRPr lang="en-US" sz="2200" dirty="0"/>
          </a:p>
          <a:p>
            <a:pPr algn="just"/>
            <a:r>
              <a:rPr lang="en-US" sz="3600" b="0" dirty="0"/>
              <a:t>Bureaucratic legal costs, deadlines, and risks associated with sponsorship can lead some employers to be reluctant to hire students needing H-1B visa sponsorship… and there is no guarantee that the process will be successful for every international student.  Demand for H-1B visas has exceeded the available annual number of visas, leading some companies to view the process as a hassle.</a:t>
            </a:r>
          </a:p>
          <a:p>
            <a:endParaRPr lang="en-US" sz="3600" b="0" dirty="0"/>
          </a:p>
          <a:p>
            <a:pPr marL="342900" lvl="0" indent="-342900">
              <a:buFont typeface="Arial" panose="020B0604020202020204" pitchFamily="34" charset="0"/>
              <a:buChar char="•"/>
            </a:pPr>
            <a:r>
              <a:rPr lang="en-US" sz="3500" dirty="0">
                <a:solidFill>
                  <a:srgbClr val="0070C0"/>
                </a:solidFill>
                <a:latin typeface="Calibri Light" panose="020F0302020204030204" pitchFamily="34" charset="0"/>
                <a:cs typeface="Calibri Light" panose="020F0302020204030204" pitchFamily="34" charset="0"/>
              </a:rPr>
              <a:t>Well-known companies that attract many applicants may base hiring upon availability of qualified citizens to fill job openings.</a:t>
            </a:r>
          </a:p>
          <a:p>
            <a:pPr marL="342900" lvl="0" indent="-342900">
              <a:buFont typeface="Arial" panose="020B0604020202020204" pitchFamily="34" charset="0"/>
              <a:buChar char="•"/>
            </a:pPr>
            <a:r>
              <a:rPr lang="en-US" sz="3500" dirty="0">
                <a:solidFill>
                  <a:srgbClr val="0070C0"/>
                </a:solidFill>
                <a:latin typeface="Calibri Light" panose="020F0302020204030204" pitchFamily="34" charset="0"/>
                <a:cs typeface="Calibri Light" panose="020F0302020204030204" pitchFamily="34" charset="0"/>
              </a:rPr>
              <a:t>Others may understand the process, but think they don’t need to hire international students -- so they choose not to interview them.</a:t>
            </a:r>
          </a:p>
          <a:p>
            <a:pPr marL="342900" lvl="0" indent="-342900">
              <a:buFont typeface="Arial" panose="020B0604020202020204" pitchFamily="34" charset="0"/>
              <a:buChar char="•"/>
            </a:pPr>
            <a:r>
              <a:rPr lang="en-US" sz="3500" dirty="0">
                <a:solidFill>
                  <a:srgbClr val="0070C0"/>
                </a:solidFill>
                <a:latin typeface="Calibri Light" panose="020F0302020204030204" pitchFamily="34" charset="0"/>
                <a:cs typeface="Calibri Light" panose="020F0302020204030204" pitchFamily="34" charset="0"/>
              </a:rPr>
              <a:t>Some are confused about the process:  What they can and cannot do.</a:t>
            </a:r>
          </a:p>
          <a:p>
            <a:pPr marL="342900" lvl="0" indent="-342900">
              <a:buFont typeface="Arial" panose="020B0604020202020204" pitchFamily="34" charset="0"/>
              <a:buChar char="•"/>
            </a:pPr>
            <a:r>
              <a:rPr lang="en-US" sz="3500" dirty="0">
                <a:solidFill>
                  <a:srgbClr val="0070C0"/>
                </a:solidFill>
                <a:latin typeface="Calibri Light" panose="020F0302020204030204" pitchFamily="34" charset="0"/>
                <a:cs typeface="Calibri Light" panose="020F0302020204030204" pitchFamily="34" charset="0"/>
              </a:rPr>
              <a:t>Employers care first about their own needs and goals –</a:t>
            </a:r>
            <a:r>
              <a:rPr lang="en-US" sz="3500" dirty="0">
                <a:latin typeface="Calibri Light" panose="020F0302020204030204" pitchFamily="34" charset="0"/>
                <a:cs typeface="Calibri Light" panose="020F0302020204030204" pitchFamily="34" charset="0"/>
              </a:rPr>
              <a:t>  </a:t>
            </a:r>
            <a:r>
              <a:rPr lang="en-US" sz="3500" dirty="0"/>
              <a:t>                          </a:t>
            </a:r>
          </a:p>
          <a:p>
            <a:pPr lvl="0" indent="341313"/>
            <a:r>
              <a:rPr lang="en-US" sz="3500" dirty="0">
                <a:solidFill>
                  <a:srgbClr val="C00000"/>
                </a:solidFill>
                <a:latin typeface="Ink Free" panose="03080402000500000000" pitchFamily="66" charset="0"/>
              </a:rPr>
              <a:t>……… AND THEN THEY MAY CONSIDER YOURS!</a:t>
            </a:r>
            <a:endParaRPr lang="en-US" sz="3200" dirty="0">
              <a:solidFill>
                <a:srgbClr val="C00000"/>
              </a:solidFill>
              <a:latin typeface="Ink Free" panose="03080402000500000000" pitchFamily="66" charset="0"/>
            </a:endParaRPr>
          </a:p>
          <a:p>
            <a:pPr marL="465138">
              <a:lnSpc>
                <a:spcPct val="100000"/>
              </a:lnSpc>
              <a:spcBef>
                <a:spcPts val="0"/>
              </a:spcBef>
            </a:pPr>
            <a:endParaRPr lang="en-US" sz="3200" dirty="0">
              <a:solidFill>
                <a:srgbClr val="0070C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pPr marL="465138">
              <a:lnSpc>
                <a:spcPct val="100000"/>
              </a:lnSpc>
              <a:spcBef>
                <a:spcPts val="0"/>
              </a:spcBef>
            </a:pPr>
            <a:endParaRPr lang="en-US" sz="3200" dirty="0">
              <a:solidFill>
                <a:srgbClr val="0070C0"/>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7</a:t>
            </a:fld>
            <a:endParaRPr lang="en-US" dirty="0">
              <a:solidFill>
                <a:srgbClr val="242852"/>
              </a:solidFill>
            </a:endParaRPr>
          </a:p>
        </p:txBody>
      </p:sp>
      <p:sp>
        <p:nvSpPr>
          <p:cNvPr id="6" name="Title 5">
            <a:extLst>
              <a:ext uri="{FF2B5EF4-FFF2-40B4-BE49-F238E27FC236}">
                <a16:creationId xmlns:a16="http://schemas.microsoft.com/office/drawing/2014/main" id="{C3B3FCF5-73DF-4C1C-9AD5-8A9E2997217F}"/>
              </a:ext>
            </a:extLst>
          </p:cNvPr>
          <p:cNvSpPr>
            <a:spLocks noGrp="1"/>
          </p:cNvSpPr>
          <p:nvPr>
            <p:ph type="title"/>
          </p:nvPr>
        </p:nvSpPr>
        <p:spPr>
          <a:xfrm>
            <a:off x="457199" y="152717"/>
            <a:ext cx="6564385" cy="1105632"/>
          </a:xfrm>
        </p:spPr>
        <p:txBody>
          <a:bodyPr>
            <a:normAutofit/>
          </a:bodyPr>
          <a:lstStyle/>
          <a:p>
            <a:r>
              <a:rPr lang="en-US" dirty="0"/>
              <a:t>.</a:t>
            </a:r>
          </a:p>
        </p:txBody>
      </p:sp>
      <p:pic>
        <p:nvPicPr>
          <p:cNvPr id="8" name="Picture 7">
            <a:extLst>
              <a:ext uri="{FF2B5EF4-FFF2-40B4-BE49-F238E27FC236}">
                <a16:creationId xmlns:a16="http://schemas.microsoft.com/office/drawing/2014/main" id="{B3A0489F-CD42-48C8-813B-A064D540C54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2441" y="190721"/>
            <a:ext cx="1822342" cy="1029623"/>
          </a:xfrm>
          <a:prstGeom prst="rect">
            <a:avLst/>
          </a:prstGeom>
        </p:spPr>
      </p:pic>
      <p:pic>
        <p:nvPicPr>
          <p:cNvPr id="9" name="Picture 8">
            <a:extLst>
              <a:ext uri="{FF2B5EF4-FFF2-40B4-BE49-F238E27FC236}">
                <a16:creationId xmlns:a16="http://schemas.microsoft.com/office/drawing/2014/main" id="{2E9F013A-7AF7-4F72-8A57-65438C70959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14577" y="250809"/>
            <a:ext cx="957307" cy="957307"/>
          </a:xfrm>
          <a:prstGeom prst="rect">
            <a:avLst/>
          </a:prstGeom>
        </p:spPr>
      </p:pic>
      <p:pic>
        <p:nvPicPr>
          <p:cNvPr id="10" name="Picture 9">
            <a:extLst>
              <a:ext uri="{FF2B5EF4-FFF2-40B4-BE49-F238E27FC236}">
                <a16:creationId xmlns:a16="http://schemas.microsoft.com/office/drawing/2014/main" id="{563CCFD8-8553-4E1D-9941-2C59F631BA0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21679" y="369841"/>
            <a:ext cx="1285646" cy="864198"/>
          </a:xfrm>
          <a:prstGeom prst="rect">
            <a:avLst/>
          </a:prstGeom>
        </p:spPr>
      </p:pic>
      <p:pic>
        <p:nvPicPr>
          <p:cNvPr id="11" name="Picture 10">
            <a:extLst>
              <a:ext uri="{FF2B5EF4-FFF2-40B4-BE49-F238E27FC236}">
                <a16:creationId xmlns:a16="http://schemas.microsoft.com/office/drawing/2014/main" id="{1D425405-E6B8-48FF-993B-EDF1307335D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92237" y="190721"/>
            <a:ext cx="1544435" cy="1029623"/>
          </a:xfrm>
          <a:prstGeom prst="rect">
            <a:avLst/>
          </a:prstGeom>
        </p:spPr>
      </p:pic>
    </p:spTree>
    <p:extLst>
      <p:ext uri="{BB962C8B-B14F-4D97-AF65-F5344CB8AC3E}">
        <p14:creationId xmlns:p14="http://schemas.microsoft.com/office/powerpoint/2010/main" val="65902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33" y="443721"/>
            <a:ext cx="8699619" cy="6191075"/>
          </a:xfrm>
        </p:spPr>
        <p:txBody>
          <a:bodyPr>
            <a:normAutofit fontScale="85000" lnSpcReduction="10000"/>
          </a:bodyPr>
          <a:lstStyle/>
          <a:p>
            <a:pPr algn="ctr">
              <a:lnSpc>
                <a:spcPct val="100000"/>
              </a:lnSpc>
              <a:spcBef>
                <a:spcPts val="0"/>
              </a:spcBef>
            </a:pPr>
            <a:endParaRPr lang="en-US" sz="3200" dirty="0"/>
          </a:p>
          <a:p>
            <a:pPr marL="4457700" indent="-4457700"/>
            <a:r>
              <a:rPr lang="en-US" sz="2400" dirty="0">
                <a:solidFill>
                  <a:srgbClr val="C00000"/>
                </a:solidFill>
              </a:rPr>
              <a:t>SOME VIEWS ON EMPLOYING INTERNATIONAL STUDENTS</a:t>
            </a:r>
          </a:p>
          <a:p>
            <a:r>
              <a:rPr lang="en-US" sz="2200" dirty="0"/>
              <a:t> </a:t>
            </a:r>
          </a:p>
          <a:p>
            <a:pPr marL="569913"/>
            <a:r>
              <a:rPr lang="en-US" dirty="0"/>
              <a:t>However, many US employers acknowledge that recent hires who had international experience outperformed others in: </a:t>
            </a:r>
          </a:p>
          <a:p>
            <a:r>
              <a:rPr lang="en-US" dirty="0"/>
              <a:t> </a:t>
            </a:r>
          </a:p>
          <a:p>
            <a:pPr marL="2171700" lvl="4" indent="-342900"/>
            <a:r>
              <a:rPr lang="en-US" sz="2400" dirty="0">
                <a:solidFill>
                  <a:srgbClr val="0070C0"/>
                </a:solidFill>
              </a:rPr>
              <a:t>Expressing different interests, values, or perspectives</a:t>
            </a:r>
          </a:p>
          <a:p>
            <a:pPr marL="1828800" lvl="4" indent="0">
              <a:buNone/>
            </a:pPr>
            <a:endParaRPr lang="en-US" sz="1000" dirty="0">
              <a:solidFill>
                <a:srgbClr val="0070C0"/>
              </a:solidFill>
            </a:endParaRPr>
          </a:p>
          <a:p>
            <a:pPr marL="2171700" lvl="4" indent="-342900"/>
            <a:r>
              <a:rPr lang="en-US" sz="2400" dirty="0">
                <a:solidFill>
                  <a:srgbClr val="0070C0"/>
                </a:solidFill>
              </a:rPr>
              <a:t>Understanding cultural differences in the workplace</a:t>
            </a:r>
          </a:p>
          <a:p>
            <a:pPr marL="1828800" lvl="4" indent="0">
              <a:buNone/>
            </a:pPr>
            <a:endParaRPr lang="en-US" sz="1100" dirty="0">
              <a:solidFill>
                <a:srgbClr val="0070C0"/>
              </a:solidFill>
            </a:endParaRPr>
          </a:p>
          <a:p>
            <a:pPr marL="2171700" lvl="4" indent="-342900"/>
            <a:r>
              <a:rPr lang="en-US" sz="2400" dirty="0">
                <a:solidFill>
                  <a:srgbClr val="0070C0"/>
                </a:solidFill>
              </a:rPr>
              <a:t>Adapting to change</a:t>
            </a:r>
          </a:p>
          <a:p>
            <a:pPr marL="1828800" lvl="4" indent="0">
              <a:buNone/>
            </a:pPr>
            <a:endParaRPr lang="en-US" sz="1100" dirty="0">
              <a:solidFill>
                <a:srgbClr val="0070C0"/>
              </a:solidFill>
            </a:endParaRPr>
          </a:p>
          <a:p>
            <a:pPr marL="2171700" lvl="4" indent="-342900"/>
            <a:r>
              <a:rPr lang="en-US" sz="2400" dirty="0">
                <a:solidFill>
                  <a:srgbClr val="0070C0"/>
                </a:solidFill>
              </a:rPr>
              <a:t>Applying new knowledge gained from experience</a:t>
            </a:r>
          </a:p>
          <a:p>
            <a:pPr marL="1828800" lvl="4" indent="0">
              <a:buNone/>
            </a:pPr>
            <a:endParaRPr lang="en-US" sz="1100" dirty="0">
              <a:solidFill>
                <a:srgbClr val="0070C0"/>
              </a:solidFill>
            </a:endParaRPr>
          </a:p>
          <a:p>
            <a:pPr marL="2171700" lvl="4" indent="-342900"/>
            <a:r>
              <a:rPr lang="en-US" sz="2400" dirty="0">
                <a:solidFill>
                  <a:srgbClr val="0070C0"/>
                </a:solidFill>
              </a:rPr>
              <a:t>Handling unfamiliar tasks, applying knowledge in new or broader contexts, and identifying problems &amp; solutions</a:t>
            </a:r>
          </a:p>
          <a:p>
            <a:pPr marL="1828800" lvl="4" indent="0">
              <a:buNone/>
            </a:pPr>
            <a:endParaRPr lang="en-US" sz="1100" dirty="0">
              <a:solidFill>
                <a:srgbClr val="0070C0"/>
              </a:solidFill>
            </a:endParaRPr>
          </a:p>
          <a:p>
            <a:pPr marL="2171700" lvl="4" indent="-342900"/>
            <a:r>
              <a:rPr lang="en-US" sz="2400" dirty="0">
                <a:solidFill>
                  <a:srgbClr val="0070C0"/>
                </a:solidFill>
              </a:rPr>
              <a:t>Working effectively with coworkers</a:t>
            </a:r>
          </a:p>
          <a:p>
            <a:r>
              <a:rPr lang="en-US" sz="1100" dirty="0"/>
              <a:t> </a:t>
            </a:r>
          </a:p>
          <a:p>
            <a:r>
              <a:rPr lang="en-US" sz="2100" dirty="0">
                <a:solidFill>
                  <a:srgbClr val="C00000"/>
                </a:solidFill>
              </a:rPr>
              <a:t>How might your previous academic &amp; work experiences address these areas?</a:t>
            </a:r>
          </a:p>
          <a:p>
            <a:pPr marL="465138">
              <a:lnSpc>
                <a:spcPct val="100000"/>
              </a:lnSpc>
              <a:spcBef>
                <a:spcPts val="0"/>
              </a:spcBef>
            </a:pPr>
            <a:endParaRPr lang="en-US" sz="3200" dirty="0">
              <a:solidFill>
                <a:srgbClr val="0070C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pPr marL="465138">
              <a:lnSpc>
                <a:spcPct val="100000"/>
              </a:lnSpc>
              <a:spcBef>
                <a:spcPts val="0"/>
              </a:spcBef>
            </a:pPr>
            <a:endParaRPr lang="en-US" sz="3200" dirty="0">
              <a:solidFill>
                <a:srgbClr val="0070C0"/>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8</a:t>
            </a:fld>
            <a:endParaRPr lang="en-US" dirty="0">
              <a:solidFill>
                <a:srgbClr val="242852"/>
              </a:solidFill>
            </a:endParaRPr>
          </a:p>
        </p:txBody>
      </p:sp>
      <p:pic>
        <p:nvPicPr>
          <p:cNvPr id="7" name="Picture 6">
            <a:extLst>
              <a:ext uri="{FF2B5EF4-FFF2-40B4-BE49-F238E27FC236}">
                <a16:creationId xmlns:a16="http://schemas.microsoft.com/office/drawing/2014/main" id="{4D4C8156-4D02-4A56-9DDA-ABE03DE118A0}"/>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3091" y="2645767"/>
            <a:ext cx="1758730" cy="3057609"/>
          </a:xfrm>
          <a:prstGeom prst="rect">
            <a:avLst/>
          </a:prstGeom>
        </p:spPr>
      </p:pic>
    </p:spTree>
    <p:extLst>
      <p:ext uri="{BB962C8B-B14F-4D97-AF65-F5344CB8AC3E}">
        <p14:creationId xmlns:p14="http://schemas.microsoft.com/office/powerpoint/2010/main" val="416168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77500" lnSpcReduction="20000"/>
          </a:bodyPr>
          <a:lstStyle/>
          <a:p>
            <a:pPr marL="4635500" indent="-342900">
              <a:buFont typeface="Arial" panose="020B0604020202020204" pitchFamily="34" charset="0"/>
              <a:buChar char="•"/>
            </a:pPr>
            <a:endParaRPr lang="en-US" b="0" dirty="0"/>
          </a:p>
          <a:p>
            <a:pPr marL="4292600"/>
            <a:endParaRPr lang="en-US" b="0" dirty="0"/>
          </a:p>
          <a:p>
            <a:pPr marL="3430588" indent="-225425">
              <a:buFont typeface="Arial" panose="020B0604020202020204" pitchFamily="34" charset="0"/>
              <a:buChar char="•"/>
            </a:pPr>
            <a:endParaRPr lang="en-US" sz="2400" dirty="0">
              <a:solidFill>
                <a:srgbClr val="C00000"/>
              </a:solidFill>
            </a:endParaRPr>
          </a:p>
          <a:p>
            <a:pPr marL="3432175"/>
            <a:endParaRPr lang="en-US" sz="2400" dirty="0">
              <a:solidFill>
                <a:srgbClr val="0070C0"/>
              </a:solidFill>
            </a:endParaRPr>
          </a:p>
          <a:p>
            <a:pPr marL="3432175"/>
            <a:r>
              <a:rPr lang="en-US" sz="2400" dirty="0">
                <a:solidFill>
                  <a:srgbClr val="0070C0"/>
                </a:solidFill>
              </a:rPr>
              <a:t>Networking:</a:t>
            </a:r>
            <a:r>
              <a:rPr lang="en-US" sz="2400" dirty="0">
                <a:solidFill>
                  <a:srgbClr val="C00000"/>
                </a:solidFill>
              </a:rPr>
              <a:t>  </a:t>
            </a:r>
            <a:r>
              <a:rPr lang="en-US" sz="2300" b="0" dirty="0"/>
              <a:t>Because jobs in the US are often filled through referrals, you’ll want to build  connections and  alliances with faculty, staff,  alumni, and others.</a:t>
            </a:r>
          </a:p>
          <a:p>
            <a:pPr marL="3205163"/>
            <a:endParaRPr lang="en-US" sz="1800" b="0" dirty="0"/>
          </a:p>
          <a:p>
            <a:pPr marL="3432175" algn="just"/>
            <a:r>
              <a:rPr lang="en-US" sz="2300" dirty="0">
                <a:solidFill>
                  <a:srgbClr val="0070C0"/>
                </a:solidFill>
              </a:rPr>
              <a:t>Central to your job search, networking may be unfamiliar to you </a:t>
            </a:r>
            <a:r>
              <a:rPr lang="en-US" sz="2300" b="0" dirty="0"/>
              <a:t>(maybe even considered pushy, boastful, or rude in your culture), so it may be a difficult concept to master at first.</a:t>
            </a:r>
          </a:p>
          <a:p>
            <a:pPr marL="3432175"/>
            <a:endParaRPr lang="en-US" sz="2300" dirty="0">
              <a:solidFill>
                <a:srgbClr val="C00000"/>
              </a:solidFill>
            </a:endParaRPr>
          </a:p>
          <a:p>
            <a:pPr marL="3432175"/>
            <a:r>
              <a:rPr lang="en-US" sz="2300" dirty="0">
                <a:solidFill>
                  <a:srgbClr val="0070C0"/>
                </a:solidFill>
              </a:rPr>
              <a:t>However, networking provides an opportunity</a:t>
            </a:r>
            <a:r>
              <a:rPr lang="en-US" sz="2300" dirty="0"/>
              <a:t> </a:t>
            </a:r>
            <a:r>
              <a:rPr lang="en-US" sz="2300" b="0" dirty="0"/>
              <a:t>for people to share their knowledge and experience, and that can make them feel good.</a:t>
            </a:r>
          </a:p>
          <a:p>
            <a:pPr marL="169863" algn="just"/>
            <a:endParaRPr lang="en-US" sz="2300" dirty="0">
              <a:solidFill>
                <a:srgbClr val="C00000"/>
              </a:solidFill>
            </a:endParaRPr>
          </a:p>
          <a:p>
            <a:pPr marL="169863" algn="just"/>
            <a:r>
              <a:rPr lang="en-US" sz="2600" dirty="0">
                <a:solidFill>
                  <a:srgbClr val="0070C0"/>
                </a:solidFill>
              </a:rPr>
              <a:t>People who share things in common with you may want to help: </a:t>
            </a:r>
            <a:r>
              <a:rPr lang="en-US" sz="2600" b="0" dirty="0"/>
              <a:t>Therefore, you should approach others with a desire to learn from them, and not so much to seek job leads or to access their contact network.</a:t>
            </a:r>
          </a:p>
          <a:p>
            <a:pPr>
              <a:spcBef>
                <a:spcPts val="0"/>
              </a:spcBef>
            </a:pPr>
            <a:endParaRPr lang="en-US" dirty="0"/>
          </a:p>
          <a:p>
            <a:pPr marL="465138">
              <a:lnSpc>
                <a:spcPct val="100000"/>
              </a:lnSpc>
              <a:spcBef>
                <a:spcPts val="0"/>
              </a:spcBef>
            </a:pPr>
            <a:endParaRPr lang="en-US" sz="3200" dirty="0">
              <a:solidFill>
                <a:srgbClr val="0070C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pPr marL="465138">
              <a:lnSpc>
                <a:spcPct val="100000"/>
              </a:lnSpc>
              <a:spcBef>
                <a:spcPts val="0"/>
              </a:spcBef>
            </a:pPr>
            <a:endParaRPr lang="en-US" sz="3200" dirty="0">
              <a:solidFill>
                <a:srgbClr val="0070C0"/>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9</a:t>
            </a:fld>
            <a:endParaRPr lang="en-US" dirty="0">
              <a:solidFill>
                <a:srgbClr val="242852"/>
              </a:solidFill>
            </a:endParaRPr>
          </a:p>
        </p:txBody>
      </p:sp>
      <p:sp>
        <p:nvSpPr>
          <p:cNvPr id="2" name="TextBox 1">
            <a:extLst>
              <a:ext uri="{FF2B5EF4-FFF2-40B4-BE49-F238E27FC236}">
                <a16:creationId xmlns:a16="http://schemas.microsoft.com/office/drawing/2014/main" id="{B252A94B-5D01-4576-B5C6-042C5CDF7E50}"/>
              </a:ext>
            </a:extLst>
          </p:cNvPr>
          <p:cNvSpPr txBox="1"/>
          <p:nvPr/>
        </p:nvSpPr>
        <p:spPr>
          <a:xfrm>
            <a:off x="368818" y="921977"/>
            <a:ext cx="6478291" cy="400110"/>
          </a:xfrm>
          <a:prstGeom prst="rect">
            <a:avLst/>
          </a:prstGeom>
          <a:noFill/>
        </p:spPr>
        <p:txBody>
          <a:bodyPr wrap="square" rtlCol="0">
            <a:spAutoFit/>
          </a:bodyPr>
          <a:lstStyle/>
          <a:p>
            <a:r>
              <a:rPr lang="en-US" sz="2000" b="1" dirty="0">
                <a:solidFill>
                  <a:srgbClr val="C00000"/>
                </a:solidFill>
              </a:rPr>
              <a:t>THE US JOB SEARCH IS A TEAM EXERCISE</a:t>
            </a:r>
          </a:p>
        </p:txBody>
      </p:sp>
      <p:pic>
        <p:nvPicPr>
          <p:cNvPr id="7" name="Picture 6">
            <a:extLst>
              <a:ext uri="{FF2B5EF4-FFF2-40B4-BE49-F238E27FC236}">
                <a16:creationId xmlns:a16="http://schemas.microsoft.com/office/drawing/2014/main" id="{03BA4BEA-F6C8-4934-B7BD-1E608D0C1C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157" y="1833002"/>
            <a:ext cx="3272807" cy="3347191"/>
          </a:xfrm>
          <a:prstGeom prst="rect">
            <a:avLst/>
          </a:prstGeom>
        </p:spPr>
      </p:pic>
    </p:spTree>
    <p:extLst>
      <p:ext uri="{BB962C8B-B14F-4D97-AF65-F5344CB8AC3E}">
        <p14:creationId xmlns:p14="http://schemas.microsoft.com/office/powerpoint/2010/main" val="264713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ssenti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3_Essenti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Career Center PPT</Template>
  <TotalTime>3536</TotalTime>
  <Words>4372</Words>
  <Application>Microsoft Office PowerPoint</Application>
  <PresentationFormat>On-screen Show (4:3)</PresentationFormat>
  <Paragraphs>457</Paragraphs>
  <Slides>25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Arial Black</vt:lpstr>
      <vt:lpstr>Calibri</vt:lpstr>
      <vt:lpstr>Calibri Light</vt:lpstr>
      <vt:lpstr>Franklin Gothic Medium</vt:lpstr>
      <vt:lpstr>Ink Free</vt:lpstr>
      <vt:lpstr>Lucida Calligraphy</vt:lpstr>
      <vt:lpstr>Wingdings</vt:lpstr>
      <vt:lpstr>1_Essential</vt:lpstr>
      <vt:lpstr>3_Essential</vt:lpstr>
      <vt:lpstr>JOHNS HOPKINS Life Design LAB ENGINEERING Graduate STUDENTS</vt:lpstr>
      <vt:lpstr>Welcome to jhu and  THE Life Design LAB</vt:lpstr>
      <vt:lpstr>PowerPoint Presentation</vt:lpstr>
      <vt:lpstr>PowerPoint Presentation</vt:lpstr>
      <vt:lpstr>PowerPoint Presentation</vt:lpstr>
      <vt:lpstr>JOHNS HOPKINS Life design LAB ENGINEERING GRADUATE STUDENTS</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Vicente</dc:creator>
  <cp:lastModifiedBy>Mark S. Savage</cp:lastModifiedBy>
  <cp:revision>266</cp:revision>
  <cp:lastPrinted>2019-07-01T22:29:00Z</cp:lastPrinted>
  <dcterms:created xsi:type="dcterms:W3CDTF">2015-10-15T19:21:58Z</dcterms:created>
  <dcterms:modified xsi:type="dcterms:W3CDTF">2021-08-18T20:50:20Z</dcterms:modified>
</cp:coreProperties>
</file>