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5" r:id="rId1"/>
  </p:sldMasterIdLst>
  <p:notesMasterIdLst>
    <p:notesMasterId r:id="rId19"/>
  </p:notesMasterIdLst>
  <p:sldIdLst>
    <p:sldId id="276" r:id="rId2"/>
    <p:sldId id="440" r:id="rId3"/>
    <p:sldId id="438" r:id="rId4"/>
    <p:sldId id="439" r:id="rId5"/>
    <p:sldId id="437" r:id="rId6"/>
    <p:sldId id="433" r:id="rId7"/>
    <p:sldId id="413" r:id="rId8"/>
    <p:sldId id="434" r:id="rId9"/>
    <p:sldId id="414" r:id="rId10"/>
    <p:sldId id="444" r:id="rId11"/>
    <p:sldId id="415" r:id="rId12"/>
    <p:sldId id="445" r:id="rId13"/>
    <p:sldId id="435" r:id="rId14"/>
    <p:sldId id="427" r:id="rId15"/>
    <p:sldId id="429" r:id="rId16"/>
    <p:sldId id="446" r:id="rId17"/>
    <p:sldId id="430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eo Kranidas" initials="" lastIdx="2" clrIdx="0"/>
  <p:cmAuthor id="1" name="Dacia Gauer" initials="DG" lastIdx="11" clrIdx="1">
    <p:extLst>
      <p:ext uri="{19B8F6BF-5375-455C-9EA6-DF929625EA0E}">
        <p15:presenceInfo xmlns:p15="http://schemas.microsoft.com/office/powerpoint/2012/main" userId="S-1-5-21-1214440339-484763869-725345543-35477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72"/>
    <a:srgbClr val="FA607A"/>
    <a:srgbClr val="FB9A19"/>
    <a:srgbClr val="FFE07D"/>
    <a:srgbClr val="FFD961"/>
    <a:srgbClr val="B5C838"/>
    <a:srgbClr val="F4D4A4"/>
    <a:srgbClr val="2E2E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296" y="6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8-09T14:49:23.586" idx="1">
    <p:pos x="5619" y="1185"/>
    <p:text>I Removed the lottery definition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8-09T15:04:21.259" idx="6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8-09T15:17:34.638" idx="10">
    <p:pos x="5021" y="3874"/>
    <p:text>URL for website link: https://ois.jhu.edu/Immigration_and_Visas/F1_Student/F-1_Training_and_Employment/Optional_Practical_Training/</p:text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7C149B2-A96C-4DB6-AC04-E0B827C29C36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68B060-370B-4BEE-AA14-23BD3F525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79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8B060-370B-4BEE-AA14-23BD3F5255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39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3617511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rgbClr val="002D7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958419"/>
            <a:ext cx="6858000" cy="4572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E189-B927-4EC2-94D7-60ED563D217B}" type="datetime4">
              <a:rPr lang="en-US" smtClean="0">
                <a:solidFill>
                  <a:prstClr val="black"/>
                </a:solidFill>
              </a:rPr>
              <a:pPr/>
              <a:t>August 18, 2021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9029" y="6477001"/>
            <a:ext cx="131572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42876" cy="6858000"/>
          </a:xfrm>
          <a:prstGeom prst="rect">
            <a:avLst/>
          </a:prstGeom>
          <a:solidFill>
            <a:srgbClr val="002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D72"/>
              </a:solidFill>
            </a:endParaRPr>
          </a:p>
        </p:txBody>
      </p:sp>
      <p:pic>
        <p:nvPicPr>
          <p:cNvPr id="12" name="Picture 11" descr="university.logo.small.horizontal.blue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2" t="25378" r="10872" b="25653"/>
          <a:stretch/>
        </p:blipFill>
        <p:spPr>
          <a:xfrm>
            <a:off x="5353892" y="5807387"/>
            <a:ext cx="3713908" cy="96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80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97D1-AF71-487C-A0BF-830BD6EDEF2F}" type="datetime4">
              <a:rPr lang="en-US" smtClean="0">
                <a:solidFill>
                  <a:prstClr val="black"/>
                </a:solidFill>
              </a:rPr>
              <a:pPr/>
              <a:t>August 18, 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60663" y="6452234"/>
            <a:ext cx="583337" cy="365125"/>
          </a:xfrm>
        </p:spPr>
        <p:txBody>
          <a:bodyPr/>
          <a:lstStyle>
            <a:lvl1pPr>
              <a:defRPr sz="1200"/>
            </a:lvl1pPr>
          </a:lstStyle>
          <a:p>
            <a:fld id="{F38DF745-7D3F-47F4-83A3-874385CFAA69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 dirty="0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52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6900-9E38-4BD2-964C-D931B95415ED}" type="datetime4">
              <a:rPr lang="en-US" smtClean="0">
                <a:solidFill>
                  <a:prstClr val="black"/>
                </a:solidFill>
              </a:rPr>
              <a:pPr/>
              <a:t>August 18, 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39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B68A6-F615-4AE9-8531-D4DD9EB246F3}" type="datetime4">
              <a:rPr lang="en-US" smtClean="0">
                <a:solidFill>
                  <a:prstClr val="black"/>
                </a:solidFill>
              </a:rPr>
              <a:pPr/>
              <a:t>August 18, 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60663" y="6452234"/>
            <a:ext cx="583337" cy="365125"/>
          </a:xfrm>
        </p:spPr>
        <p:txBody>
          <a:bodyPr/>
          <a:lstStyle>
            <a:lvl1pPr>
              <a:defRPr sz="1200"/>
            </a:lvl1pPr>
          </a:lstStyle>
          <a:p>
            <a:fld id="{F38DF745-7D3F-47F4-83A3-874385CFAA69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 dirty="0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69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EC34-6355-4085-85E4-F36BC6B9A3AE}" type="datetime4">
              <a:rPr lang="en-US" smtClean="0">
                <a:solidFill>
                  <a:prstClr val="black"/>
                </a:solidFill>
              </a:rPr>
              <a:pPr/>
              <a:t>August 18, 2021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560663" y="6452234"/>
            <a:ext cx="583337" cy="365125"/>
          </a:xfrm>
        </p:spPr>
        <p:txBody>
          <a:bodyPr/>
          <a:lstStyle>
            <a:lvl1pPr>
              <a:defRPr sz="1200"/>
            </a:lvl1pPr>
          </a:lstStyle>
          <a:p>
            <a:fld id="{F38DF745-7D3F-47F4-83A3-874385CFAA69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 dirty="0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65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BFC6-748D-44B0-BFCA-941754C8C83D}" type="datetime4">
              <a:rPr lang="en-US" smtClean="0">
                <a:solidFill>
                  <a:prstClr val="black"/>
                </a:solidFill>
              </a:rPr>
              <a:pPr/>
              <a:t>August 18, 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60663" y="6452234"/>
            <a:ext cx="583337" cy="365125"/>
          </a:xfrm>
        </p:spPr>
        <p:txBody>
          <a:bodyPr/>
          <a:lstStyle>
            <a:lvl1pPr>
              <a:defRPr sz="1200"/>
            </a:lvl1pPr>
          </a:lstStyle>
          <a:p>
            <a:fld id="{F38DF745-7D3F-47F4-83A3-874385CFAA69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 dirty="0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77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03C9-1625-4EC6-9206-DD503216611A}" type="datetime4">
              <a:rPr lang="en-US" smtClean="0">
                <a:solidFill>
                  <a:prstClr val="black"/>
                </a:solidFill>
              </a:rPr>
              <a:pPr/>
              <a:t>August 18, 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60663" y="6452234"/>
            <a:ext cx="583337" cy="365125"/>
          </a:xfrm>
        </p:spPr>
        <p:txBody>
          <a:bodyPr/>
          <a:lstStyle>
            <a:lvl1pPr>
              <a:defRPr sz="1200"/>
            </a:lvl1pPr>
          </a:lstStyle>
          <a:p>
            <a:fld id="{F38DF745-7D3F-47F4-83A3-874385CFAA69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 dirty="0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63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2F49-AE8A-4564-8F2A-60CA766F3E9A}" type="datetime4">
              <a:rPr lang="en-US" smtClean="0">
                <a:solidFill>
                  <a:prstClr val="black"/>
                </a:solidFill>
              </a:rPr>
              <a:pPr/>
              <a:t>August 18, 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60663" y="6452234"/>
            <a:ext cx="583337" cy="365125"/>
          </a:xfrm>
        </p:spPr>
        <p:txBody>
          <a:bodyPr/>
          <a:lstStyle>
            <a:lvl1pPr>
              <a:defRPr sz="1200"/>
            </a:lvl1pPr>
          </a:lstStyle>
          <a:p>
            <a:fld id="{F38DF745-7D3F-47F4-83A3-874385CFAA69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 dirty="0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347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742F-45B8-48DB-987D-F6536A22F536}" type="datetime4">
              <a:rPr lang="en-US" smtClean="0">
                <a:solidFill>
                  <a:prstClr val="black"/>
                </a:solidFill>
              </a:rPr>
              <a:pPr/>
              <a:t>August 18, 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60663" y="6452234"/>
            <a:ext cx="583337" cy="365125"/>
          </a:xfrm>
        </p:spPr>
        <p:txBody>
          <a:bodyPr/>
          <a:lstStyle>
            <a:lvl1pPr>
              <a:defRPr sz="1200"/>
            </a:lvl1pPr>
          </a:lstStyle>
          <a:p>
            <a:fld id="{F38DF745-7D3F-47F4-83A3-874385CFAA69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 dirty="0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25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B462-8CBA-4DA8-A20D-CD84F2838E4E}" type="datetime4">
              <a:rPr lang="en-US" smtClean="0">
                <a:solidFill>
                  <a:prstClr val="black"/>
                </a:solidFill>
              </a:rPr>
              <a:pPr/>
              <a:t>August 18, 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60663" y="6452234"/>
            <a:ext cx="583337" cy="365125"/>
          </a:xfrm>
        </p:spPr>
        <p:txBody>
          <a:bodyPr/>
          <a:lstStyle>
            <a:lvl1pPr>
              <a:defRPr sz="1200"/>
            </a:lvl1pPr>
          </a:lstStyle>
          <a:p>
            <a:fld id="{F38DF745-7D3F-47F4-83A3-874385CFAA69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 dirty="0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706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88B5-8E57-4A33-9DF7-E88BC7D90731}" type="datetime4">
              <a:rPr lang="en-US" smtClean="0">
                <a:solidFill>
                  <a:prstClr val="black"/>
                </a:solidFill>
              </a:rPr>
              <a:pPr/>
              <a:t>August 18, 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60663" y="6452234"/>
            <a:ext cx="583337" cy="365125"/>
          </a:xfrm>
        </p:spPr>
        <p:txBody>
          <a:bodyPr/>
          <a:lstStyle>
            <a:lvl1pPr>
              <a:defRPr sz="1200"/>
            </a:lvl1pPr>
          </a:lstStyle>
          <a:p>
            <a:fld id="{F38DF745-7D3F-47F4-83A3-874385CFAA69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 dirty="0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847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4A8AC0E-A180-4EAB-B8D3-A19F64E76244}" type="datetime4">
              <a:rPr lang="en-US" smtClean="0">
                <a:solidFill>
                  <a:prstClr val="black"/>
                </a:solidFill>
              </a:rPr>
              <a:pPr/>
              <a:t>August 18, 2021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42876" cy="6858000"/>
          </a:xfrm>
          <a:prstGeom prst="rect">
            <a:avLst/>
          </a:prstGeom>
          <a:solidFill>
            <a:srgbClr val="002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D72"/>
              </a:solidFill>
            </a:endParaRPr>
          </a:p>
        </p:txBody>
      </p:sp>
      <p:pic>
        <p:nvPicPr>
          <p:cNvPr id="9" name="Picture 8" descr="university.shield.small.blue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528" y="152718"/>
            <a:ext cx="1282147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76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002D7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96187/oceania-world-globe-by-bdtiger2000-196187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s://ois.jhu.edu/Immigration_and_Visas/F1_Student/F-1_Training_and_Employment/Curricular_Practical_Traini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ustintarte.com/2014/06/accountability-to-whom-finger-pointing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hyperlink" Target="https://ois.jhu.edu/Immigration_and_Visas/F1_Student/F-1_Training_and_Employment/Optional_Practical_Traini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alendar.eogn.com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hyperlink" Target="https://ois.jhu.edu/Immigration_and_Visas/F1_Student/F-1_Training_and_Employment/STEM_OPT_Extension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254045/international-human-family" TargetMode="Externa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is.jhu.edu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areercross.com/en" TargetMode="External"/><Relationship Id="rId13" Type="http://schemas.openxmlformats.org/officeDocument/2006/relationships/image" Target="../media/image28.png"/><Relationship Id="rId3" Type="http://schemas.openxmlformats.org/officeDocument/2006/relationships/hyperlink" Target="https://optnation.com/" TargetMode="External"/><Relationship Id="rId7" Type="http://schemas.openxmlformats.org/officeDocument/2006/relationships/hyperlink" Target="https://business.mapsofindia.com/india-company/america.html" TargetMode="External"/><Relationship Id="rId12" Type="http://schemas.openxmlformats.org/officeDocument/2006/relationships/hyperlink" Target="http://theinternationaladvantage.com/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://jdorganizer.blogspot.com/2009/06/beyond-basic-red-3-toolboxe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obkoreausa.com/work/employ_list.html" TargetMode="External"/><Relationship Id="rId11" Type="http://schemas.openxmlformats.org/officeDocument/2006/relationships/hyperlink" Target="http://www.powerties.net/frequently-asked-questions-and-answers/" TargetMode="External"/><Relationship Id="rId5" Type="http://schemas.openxmlformats.org/officeDocument/2006/relationships/hyperlink" Target="http://www.jiesworld.com/international_corporations_in_china.htm" TargetMode="External"/><Relationship Id="rId15" Type="http://schemas.openxmlformats.org/officeDocument/2006/relationships/image" Target="../media/image29.jpeg"/><Relationship Id="rId10" Type="http://schemas.openxmlformats.org/officeDocument/2006/relationships/hyperlink" Target="https://ecf.fairsey.com/#!/" TargetMode="External"/><Relationship Id="rId4" Type="http://schemas.openxmlformats.org/officeDocument/2006/relationships/hyperlink" Target="http://www.myvisajobs.com/" TargetMode="External"/><Relationship Id="rId9" Type="http://schemas.openxmlformats.org/officeDocument/2006/relationships/hyperlink" Target="https://careerforum.net/en/event/bos/" TargetMode="External"/><Relationship Id="rId14" Type="http://schemas.openxmlformats.org/officeDocument/2006/relationships/hyperlink" Target="http://toomanyheartbeats.blogspot.com/p/dysautonomia-resources.html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hyperlink" Target="http://scrapbee.deviantart.com/art/Just-Frames-171748264" TargetMode="External"/><Relationship Id="rId7" Type="http://schemas.openxmlformats.org/officeDocument/2006/relationships/hyperlink" Target="mailto:Sonjala@jhu.edu" TargetMode="Externa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savag16@jhu.edu" TargetMode="External"/><Relationship Id="rId11" Type="http://schemas.openxmlformats.org/officeDocument/2006/relationships/image" Target="../media/image34.jpeg"/><Relationship Id="rId5" Type="http://schemas.openxmlformats.org/officeDocument/2006/relationships/image" Target="../media/image31.png"/><Relationship Id="rId10" Type="http://schemas.openxmlformats.org/officeDocument/2006/relationships/image" Target="../media/image33.jpeg"/><Relationship Id="rId4" Type="http://schemas.openxmlformats.org/officeDocument/2006/relationships/hyperlink" Target="https://handshake.jhu.edu/" TargetMode="External"/><Relationship Id="rId9" Type="http://schemas.openxmlformats.org/officeDocument/2006/relationships/hyperlink" Target="https://pixabay.com/fr/question-point-d-interrogation-faq-158453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s://en.wikipedia.org/wiki/Johns_Hopkins_University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hembam.com/experiments/painkiller-chromatography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hembam.com/experiments/painkiller-chromatography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methoughts.com/personality-development/participating-and-leading-a-group-discussion/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3.jpeg"/><Relationship Id="rId7" Type="http://schemas.openxmlformats.org/officeDocument/2006/relationships/hyperlink" Target="http://bestandworstever.blogspot.com/2012/11/best-60-second-economics-lesson-ever.html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hyperlink" Target="http://ocw.mit.edu/courses/economics/14-01-principles-of-microeconomics-fall-2007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9.pn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77351/best-employee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242852"/>
                </a:solidFill>
              </a:rPr>
              <a:pPr/>
              <a:t>1</a:t>
            </a:fld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3B3FCF5-73DF-4C1C-9AD5-8A9E29972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464" y="291030"/>
            <a:ext cx="5791200" cy="698183"/>
          </a:xfrm>
        </p:spPr>
        <p:txBody>
          <a:bodyPr>
            <a:normAutofit fontScale="90000"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JOHNS HOPKINS Life Design lab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ENGINEERING graduate STUDENTS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47BADE18-B22E-43E5-966D-E7D788508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" y="1739900"/>
            <a:ext cx="8636000" cy="4373563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sz="3500" dirty="0">
              <a:solidFill>
                <a:srgbClr val="0070C0"/>
              </a:solidFill>
              <a:latin typeface="Lucida Calligraphy" panose="03010101010101010101" pitchFamily="66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3500" dirty="0">
                <a:solidFill>
                  <a:srgbClr val="C00000"/>
                </a:solidFill>
                <a:latin typeface="+mj-lt"/>
              </a:rPr>
              <a:t>EMPLOYMENT IN THE UNITED STATES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3500" dirty="0">
                <a:solidFill>
                  <a:srgbClr val="C00000"/>
                </a:solidFill>
                <a:latin typeface="+mj-lt"/>
              </a:rPr>
              <a:t>for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3500" dirty="0">
                <a:solidFill>
                  <a:srgbClr val="C00000"/>
                </a:solidFill>
                <a:latin typeface="+mj-lt"/>
              </a:rPr>
              <a:t>INTERNATIONAL STUDENTS</a:t>
            </a:r>
            <a:endParaRPr lang="en-US" sz="1400" dirty="0">
              <a:solidFill>
                <a:srgbClr val="C00000"/>
              </a:solidFill>
              <a:latin typeface="Lucida Calligraphy" panose="03010101010101010101" pitchFamily="66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C00000"/>
                </a:solidFill>
                <a:latin typeface="Arial Black" panose="020B0A04020102020204" pitchFamily="34" charset="0"/>
              </a:rPr>
              <a:t>By Mark Savage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FB9A19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FB9A19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FB9A19"/>
                </a:solidFill>
                <a:latin typeface="Arial Black" panose="020B0A04020102020204" pitchFamily="34" charset="0"/>
              </a:rPr>
              <a:t>This presentation is NOT voiced-over</a:t>
            </a:r>
            <a:r>
              <a:rPr lang="en-US" sz="3500" dirty="0">
                <a:solidFill>
                  <a:srgbClr val="C00000"/>
                </a:solidFill>
                <a:latin typeface="Lucida Calligraphy" panose="03010101010101010101" pitchFamily="66" charset="0"/>
              </a:rPr>
              <a:t> </a:t>
            </a:r>
            <a:endParaRPr lang="en-US" sz="4000" dirty="0">
              <a:solidFill>
                <a:srgbClr val="002060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sz="1700" dirty="0">
              <a:solidFill>
                <a:srgbClr val="0070C0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sz="1700" dirty="0">
              <a:solidFill>
                <a:srgbClr val="0070C0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sz="1700" dirty="0">
              <a:solidFill>
                <a:srgbClr val="0070C0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300" dirty="0">
                <a:solidFill>
                  <a:srgbClr val="C00000"/>
                </a:solidFill>
              </a:rPr>
              <a:t>At Johns Hopkins University, your Life Design Educator can be a strong ally for:</a:t>
            </a:r>
          </a:p>
          <a:p>
            <a:pPr marL="465138" algn="ctr">
              <a:lnSpc>
                <a:spcPct val="100000"/>
              </a:lnSpc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Assessing Career Interests;   Resume and Cover Letter Reviews; </a:t>
            </a:r>
          </a:p>
          <a:p>
            <a:pPr marL="465138" algn="ctr">
              <a:lnSpc>
                <a:spcPct val="100000"/>
              </a:lnSpc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 Networking;   Interviewing;     Visa-Focused Job Search Strateg</a:t>
            </a:r>
            <a:r>
              <a:rPr lang="en-US" sz="2200" dirty="0">
                <a:solidFill>
                  <a:schemeClr val="accent4">
                    <a:lumMod val="50000"/>
                  </a:schemeClr>
                </a:solidFill>
              </a:rPr>
              <a:t>ies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sz="1700" dirty="0">
              <a:solidFill>
                <a:srgbClr val="002060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700" dirty="0">
                <a:solidFill>
                  <a:srgbClr val="C00000"/>
                </a:solidFill>
              </a:rPr>
              <a:t>If you never worked with a career-focused office at your undergraduate institution, the concept may be new to you.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  <a:p>
            <a:pPr marL="465138" algn="ctr">
              <a:lnSpc>
                <a:spcPct val="100000"/>
              </a:lnSpc>
            </a:pPr>
            <a:endParaRPr lang="en-US" sz="2200" dirty="0">
              <a:solidFill>
                <a:srgbClr val="C00000"/>
              </a:solidFill>
            </a:endParaRPr>
          </a:p>
          <a:p>
            <a:pPr marL="465138">
              <a:lnSpc>
                <a:spcPct val="100000"/>
              </a:lnSpc>
              <a:spcBef>
                <a:spcPts val="0"/>
              </a:spcBef>
            </a:pPr>
            <a:endParaRPr lang="en-US" sz="3200" dirty="0">
              <a:solidFill>
                <a:srgbClr val="C0000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87F0BB6-4CDB-4637-9965-B776CE6B006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52348" y="2612103"/>
            <a:ext cx="1224373" cy="12224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BE25C11-D1B4-4CF3-90AF-57D2F752C46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267279" y="2612103"/>
            <a:ext cx="1224373" cy="12224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EBCACA8-437E-433D-AC9B-993919451A64}"/>
              </a:ext>
            </a:extLst>
          </p:cNvPr>
          <p:cNvSpPr txBox="1"/>
          <p:nvPr/>
        </p:nvSpPr>
        <p:spPr>
          <a:xfrm>
            <a:off x="2688956" y="3762784"/>
            <a:ext cx="3766088" cy="369332"/>
          </a:xfrm>
          <a:prstGeom prst="rect">
            <a:avLst/>
          </a:prstGeom>
          <a:noFill/>
          <a:ln w="19050">
            <a:solidFill>
              <a:srgbClr val="002D72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913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33" y="443721"/>
            <a:ext cx="8699619" cy="6191075"/>
          </a:xfrm>
        </p:spPr>
        <p:txBody>
          <a:bodyPr>
            <a:normAutofit/>
          </a:bodyPr>
          <a:lstStyle/>
          <a:p>
            <a:pPr marL="4457700" indent="-4457700"/>
            <a:r>
              <a:rPr lang="en-US" sz="900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marL="4457700" indent="-4457700"/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WHILE YOU’RE A STUDENT:</a:t>
            </a:r>
            <a:endParaRPr lang="en-US" sz="2800" dirty="0"/>
          </a:p>
          <a:p>
            <a:pPr marL="4457700" indent="-4457700"/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Internships and other training opportunities </a:t>
            </a:r>
          </a:p>
          <a:p>
            <a:pPr marL="53975"/>
            <a:r>
              <a:rPr lang="en-US" dirty="0"/>
              <a:t>International Students may be able to participate in internships,      co-ops or other practical training opportunities (paid or unpaid) during their academic program if the opportunity qualifies for Curricular Practical Training (CPT). </a:t>
            </a:r>
          </a:p>
          <a:p>
            <a:pPr marL="53975"/>
            <a:endParaRPr lang="en-US" sz="800" dirty="0"/>
          </a:p>
          <a:p>
            <a:pPr algn="ctr"/>
            <a:r>
              <a:rPr lang="en-US" u="sng" dirty="0">
                <a:solidFill>
                  <a:srgbClr val="C00000"/>
                </a:solidFill>
              </a:rPr>
              <a:t>CPT is authorized by the Office of International Services (OIS).</a:t>
            </a:r>
          </a:p>
          <a:p>
            <a:pPr marL="688975" indent="-28575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70C0"/>
                </a:solidFill>
              </a:rPr>
              <a:t>The internship must be integral to your academic program.</a:t>
            </a:r>
          </a:p>
          <a:p>
            <a:pPr marL="688975" indent="-28575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70C0"/>
                </a:solidFill>
              </a:rPr>
              <a:t>You must apply for and receive CPT authorization before participating in the internship or Co-op position.</a:t>
            </a:r>
          </a:p>
          <a:p>
            <a:pPr marL="403225"/>
            <a:endParaRPr lang="en-US" b="0" u="sng" dirty="0">
              <a:solidFill>
                <a:srgbClr val="0070C0"/>
              </a:solidFill>
            </a:endParaRPr>
          </a:p>
          <a:p>
            <a:pPr marL="403225" algn="ctr"/>
            <a:r>
              <a:rPr lang="en-US" sz="2000" u="sng" dirty="0">
                <a:solidFill>
                  <a:srgbClr val="C00000"/>
                </a:solidFill>
              </a:rPr>
              <a:t>Review the OIS website for details</a:t>
            </a:r>
            <a:endParaRPr lang="en-US" sz="2000" dirty="0">
              <a:solidFill>
                <a:srgbClr val="C00000"/>
              </a:solidFill>
            </a:endParaRPr>
          </a:p>
          <a:p>
            <a:pPr marL="920750" lvl="4" indent="0">
              <a:buNone/>
            </a:pPr>
            <a:endParaRPr lang="en-US" sz="1000" b="1" dirty="0">
              <a:solidFill>
                <a:srgbClr val="0070C0"/>
              </a:solidFill>
              <a:latin typeface="Segoe UI" panose="020B0502040204020203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84163" lvl="4" indent="0">
              <a:buNone/>
            </a:pPr>
            <a:r>
              <a:rPr lang="en-US" sz="1100" b="1" dirty="0">
                <a:solidFill>
                  <a:srgbClr val="0070C0"/>
                </a:solidFill>
                <a:effectLst/>
                <a:latin typeface="Segoe UI" panose="020B050204020402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https://ois.jhu.edu/Immigration_and_Visas/F1_Student/F-1_Training_and_Employment/Curricular_Practical_Training/</a:t>
            </a:r>
            <a:r>
              <a:rPr lang="en-US" sz="1100" b="1" dirty="0">
                <a:solidFill>
                  <a:srgbClr val="0070C0"/>
                </a:solidFill>
                <a:effectLst/>
                <a:latin typeface="Segoe UI" panose="020B0502040204020203" pitchFamily="34" charset="0"/>
              </a:rPr>
              <a:t> </a:t>
            </a:r>
            <a:endParaRPr lang="en-US" sz="1100" b="1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marL="403225" lvl="4" indent="0">
              <a:buNone/>
            </a:pPr>
            <a:endParaRPr lang="en-US" sz="3200" dirty="0">
              <a:solidFill>
                <a:srgbClr val="C0000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pPr marL="465138">
              <a:lnSpc>
                <a:spcPct val="100000"/>
              </a:lnSpc>
              <a:spcBef>
                <a:spcPts val="0"/>
              </a:spcBef>
            </a:pP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242852"/>
                </a:solidFill>
              </a:rPr>
              <a:pPr/>
              <a:t>10</a:t>
            </a:fld>
            <a:endParaRPr lang="en-US" dirty="0">
              <a:solidFill>
                <a:srgbClr val="242852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C3B6258-99EB-48D7-8B4D-2B1CCDC4537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5400000">
            <a:off x="1894844" y="5362210"/>
            <a:ext cx="947026" cy="65239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3F371AB-7DEA-4B03-8AD4-DD502F0EFE2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5400000">
            <a:off x="6791964" y="5362210"/>
            <a:ext cx="947026" cy="65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499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582" y="519193"/>
            <a:ext cx="7130520" cy="5765370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70000"/>
              </a:lnSpc>
              <a:spcAft>
                <a:spcPts val="0"/>
              </a:spcAft>
            </a:pPr>
            <a:r>
              <a:rPr lang="en-US" sz="11200" dirty="0">
                <a:solidFill>
                  <a:schemeClr val="accent5">
                    <a:lumMod val="75000"/>
                  </a:schemeClr>
                </a:solidFill>
              </a:rPr>
              <a:t>AFTER GRADUATION: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sz="11200" dirty="0">
                <a:solidFill>
                  <a:schemeClr val="accent5">
                    <a:lumMod val="75000"/>
                  </a:schemeClr>
                </a:solidFill>
              </a:rPr>
              <a:t>Optional Practical Training (OPT)</a:t>
            </a:r>
          </a:p>
          <a:p>
            <a:pPr>
              <a:lnSpc>
                <a:spcPct val="120000"/>
              </a:lnSpc>
            </a:pPr>
            <a:endParaRPr lang="en-US" sz="6800" dirty="0"/>
          </a:p>
          <a:p>
            <a:pPr>
              <a:lnSpc>
                <a:spcPct val="120000"/>
              </a:lnSpc>
            </a:pPr>
            <a:r>
              <a:rPr lang="en-US" sz="6800" dirty="0"/>
              <a:t>F-1 students who qualify for OPT can work for up to 12 months in a job related to their degree program.  </a:t>
            </a:r>
          </a:p>
          <a:p>
            <a:pPr>
              <a:lnSpc>
                <a:spcPct val="120000"/>
              </a:lnSpc>
            </a:pPr>
            <a:endParaRPr lang="en-US" sz="1700" b="0" dirty="0"/>
          </a:p>
          <a:p>
            <a:pPr>
              <a:lnSpc>
                <a:spcPct val="120000"/>
              </a:lnSpc>
            </a:pPr>
            <a:r>
              <a:rPr lang="en-US" sz="6800" dirty="0">
                <a:solidFill>
                  <a:srgbClr val="FF0000"/>
                </a:solidFill>
              </a:rPr>
              <a:t>Before applying for OPT:</a:t>
            </a:r>
          </a:p>
          <a:p>
            <a:pPr>
              <a:lnSpc>
                <a:spcPct val="120000"/>
              </a:lnSpc>
            </a:pPr>
            <a:endParaRPr lang="en-US" sz="6800" dirty="0">
              <a:solidFill>
                <a:srgbClr val="FF0000"/>
              </a:solidFill>
            </a:endParaRPr>
          </a:p>
          <a:p>
            <a:pPr marL="968375">
              <a:lnSpc>
                <a:spcPct val="120000"/>
              </a:lnSpc>
            </a:pPr>
            <a:endParaRPr lang="en-US" sz="6800" dirty="0"/>
          </a:p>
          <a:p>
            <a:pPr marL="968375">
              <a:lnSpc>
                <a:spcPct val="120000"/>
              </a:lnSpc>
            </a:pPr>
            <a:r>
              <a:rPr lang="en-US" sz="6800" dirty="0"/>
              <a:t>Carefully review the information on the OIS website: </a:t>
            </a:r>
            <a:r>
              <a:rPr lang="en-US" sz="6800" b="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https://ois.jhu.edu/Immigration_and_Visas/F1_Student/F-1_Training_and_Employment/Optional_Practical_Training/</a:t>
            </a:r>
            <a:r>
              <a:rPr lang="en-US" sz="6800" b="0" dirty="0">
                <a:solidFill>
                  <a:srgbClr val="0070C0"/>
                </a:solidFill>
              </a:rPr>
              <a:t>  </a:t>
            </a:r>
          </a:p>
          <a:p>
            <a:pPr marL="968375">
              <a:lnSpc>
                <a:spcPct val="120000"/>
              </a:lnSpc>
            </a:pPr>
            <a:r>
              <a:rPr lang="en-US" sz="4000" b="0" dirty="0"/>
              <a:t> </a:t>
            </a:r>
          </a:p>
          <a:p>
            <a:pPr>
              <a:lnSpc>
                <a:spcPct val="120000"/>
              </a:lnSpc>
            </a:pPr>
            <a:r>
              <a:rPr lang="en-US" sz="6800" dirty="0"/>
              <a:t>Timing is important!  It’s best to initiate your OPT application as soon as possible.  </a:t>
            </a:r>
            <a:r>
              <a:rPr lang="en-US" sz="6800" dirty="0">
                <a:solidFill>
                  <a:srgbClr val="FF0000"/>
                </a:solidFill>
              </a:rPr>
              <a:t>For graduating students, </a:t>
            </a:r>
            <a:r>
              <a:rPr lang="en-US" sz="6800" dirty="0"/>
              <a:t>90 days prior to the end of your student status is the earliest you can apply.</a:t>
            </a:r>
          </a:p>
          <a:p>
            <a:pPr>
              <a:lnSpc>
                <a:spcPct val="120000"/>
              </a:lnSpc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1200" dirty="0"/>
              <a:t> </a:t>
            </a:r>
          </a:p>
          <a:p>
            <a:endParaRPr lang="en-US" sz="1700" dirty="0"/>
          </a:p>
          <a:p>
            <a:pPr marL="465138">
              <a:lnSpc>
                <a:spcPct val="100000"/>
              </a:lnSpc>
              <a:spcBef>
                <a:spcPts val="0"/>
              </a:spcBef>
            </a:pPr>
            <a:endParaRPr lang="en-US" sz="3200" dirty="0">
              <a:solidFill>
                <a:srgbClr val="0070C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pPr marL="465138">
              <a:lnSpc>
                <a:spcPct val="100000"/>
              </a:lnSpc>
              <a:spcBef>
                <a:spcPts val="0"/>
              </a:spcBef>
            </a:pP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242852"/>
                </a:solidFill>
              </a:rPr>
              <a:pPr/>
              <a:t>11</a:t>
            </a:fld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53E13DB3-82CF-4078-BAAD-3896B49F9A17}"/>
              </a:ext>
            </a:extLst>
          </p:cNvPr>
          <p:cNvSpPr/>
          <p:nvPr/>
        </p:nvSpPr>
        <p:spPr>
          <a:xfrm>
            <a:off x="1999281" y="3270142"/>
            <a:ext cx="484632" cy="844657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79BF4A-DEB1-4271-BF6B-3A9562F24587}"/>
              </a:ext>
            </a:extLst>
          </p:cNvPr>
          <p:cNvSpPr/>
          <p:nvPr/>
        </p:nvSpPr>
        <p:spPr>
          <a:xfrm>
            <a:off x="1216617" y="3208149"/>
            <a:ext cx="2502976" cy="619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F8D17DE-F4A3-4814-B390-80654D16B6C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758637" y="2311896"/>
            <a:ext cx="1802903" cy="180290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4B6CB13-7BAD-4329-A4C6-B977C7075EA6}"/>
              </a:ext>
            </a:extLst>
          </p:cNvPr>
          <p:cNvSpPr txBox="1"/>
          <p:nvPr/>
        </p:nvSpPr>
        <p:spPr>
          <a:xfrm>
            <a:off x="6292313" y="2596623"/>
            <a:ext cx="724236" cy="21566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295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686" y="405765"/>
            <a:ext cx="7002294" cy="3148317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70000"/>
              </a:lnSpc>
            </a:pPr>
            <a:r>
              <a:rPr lang="en-US" sz="7200" dirty="0">
                <a:solidFill>
                  <a:srgbClr val="C00000"/>
                </a:solidFill>
              </a:rPr>
              <a:t>AFTER GRADUATION:  THE STEM ADVANTAGE</a:t>
            </a:r>
          </a:p>
          <a:p>
            <a:pPr>
              <a:lnSpc>
                <a:spcPct val="120000"/>
              </a:lnSpc>
            </a:pPr>
            <a:r>
              <a:rPr lang="en-US" sz="6800" u="sng" dirty="0">
                <a:solidFill>
                  <a:srgbClr val="C00000"/>
                </a:solidFill>
              </a:rPr>
              <a:t>BUT</a:t>
            </a:r>
            <a:r>
              <a:rPr lang="en-US" sz="6800" dirty="0">
                <a:solidFill>
                  <a:srgbClr val="C00000"/>
                </a:solidFill>
              </a:rPr>
              <a:t>:</a:t>
            </a:r>
            <a:r>
              <a:rPr lang="en-US" sz="6800" b="0" dirty="0"/>
              <a:t>  Because of employer demands for employees with STEM degrees </a:t>
            </a:r>
            <a:r>
              <a:rPr lang="en-US" sz="8000" b="0" dirty="0"/>
              <a:t>(</a:t>
            </a:r>
            <a:r>
              <a:rPr lang="en-US" sz="8000" dirty="0">
                <a:solidFill>
                  <a:srgbClr val="C00000"/>
                </a:solidFill>
              </a:rPr>
              <a:t>S</a:t>
            </a:r>
            <a:r>
              <a:rPr lang="en-US" sz="8000" b="0" dirty="0"/>
              <a:t>cience, </a:t>
            </a:r>
            <a:r>
              <a:rPr lang="en-US" sz="8000" dirty="0">
                <a:solidFill>
                  <a:srgbClr val="C00000"/>
                </a:solidFill>
              </a:rPr>
              <a:t>T</a:t>
            </a:r>
            <a:r>
              <a:rPr lang="en-US" sz="8000" b="0" dirty="0"/>
              <a:t>echnology, </a:t>
            </a:r>
            <a:r>
              <a:rPr lang="en-US" sz="8000" dirty="0">
                <a:solidFill>
                  <a:srgbClr val="C00000"/>
                </a:solidFill>
              </a:rPr>
              <a:t>E</a:t>
            </a:r>
            <a:r>
              <a:rPr lang="en-US" sz="8000" b="0" dirty="0"/>
              <a:t>ngineering  &amp;  </a:t>
            </a:r>
            <a:r>
              <a:rPr lang="en-US" sz="8000" dirty="0">
                <a:solidFill>
                  <a:srgbClr val="C00000"/>
                </a:solidFill>
              </a:rPr>
              <a:t>M</a:t>
            </a:r>
            <a:r>
              <a:rPr lang="en-US" sz="8000" b="0" dirty="0"/>
              <a:t>athematics), </a:t>
            </a:r>
            <a:r>
              <a:rPr lang="en-US" sz="6800" dirty="0">
                <a:solidFill>
                  <a:srgbClr val="C00000"/>
                </a:solidFill>
              </a:rPr>
              <a:t>graduate students in STEM fields may be eligible for an additional 24 months of Optional Practical Training ( OPT ),</a:t>
            </a:r>
            <a:r>
              <a:rPr lang="en-US" sz="6800" b="0" dirty="0">
                <a:solidFill>
                  <a:srgbClr val="C00000"/>
                </a:solidFill>
              </a:rPr>
              <a:t> </a:t>
            </a:r>
            <a:r>
              <a:rPr lang="en-US" sz="6800" b="0" dirty="0"/>
              <a:t>commonly referred to as the STEM Extension.  Thus, it may be good for 3 years!</a:t>
            </a:r>
          </a:p>
          <a:p>
            <a:pPr>
              <a:lnSpc>
                <a:spcPct val="120000"/>
              </a:lnSpc>
            </a:pPr>
            <a:r>
              <a:rPr lang="en-US" sz="6800" dirty="0"/>
              <a:t>For more information, review the OIS website: </a:t>
            </a:r>
            <a:r>
              <a:rPr lang="en-US" sz="6800" b="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https://ois.jhu.edu/Immigration_and_Visas/F1_Student/F-1_Training_and_Employment/STEM_OPT_Extension/</a:t>
            </a:r>
            <a:r>
              <a:rPr lang="en-US" sz="6800" b="0" dirty="0">
                <a:solidFill>
                  <a:srgbClr val="0070C0"/>
                </a:solidFill>
              </a:rPr>
              <a:t> </a:t>
            </a:r>
            <a:endParaRPr lang="en-US" sz="2400" dirty="0">
              <a:solidFill>
                <a:srgbClr val="0070C0"/>
              </a:solidFill>
            </a:endParaRP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1200" dirty="0"/>
              <a:t> </a:t>
            </a:r>
          </a:p>
          <a:p>
            <a:endParaRPr lang="en-US" sz="1700" dirty="0"/>
          </a:p>
          <a:p>
            <a:pPr marL="465138">
              <a:lnSpc>
                <a:spcPct val="100000"/>
              </a:lnSpc>
              <a:spcBef>
                <a:spcPts val="0"/>
              </a:spcBef>
            </a:pPr>
            <a:endParaRPr lang="en-US" sz="3200" dirty="0">
              <a:solidFill>
                <a:srgbClr val="0070C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pPr marL="465138">
              <a:lnSpc>
                <a:spcPct val="100000"/>
              </a:lnSpc>
              <a:spcBef>
                <a:spcPts val="0"/>
              </a:spcBef>
            </a:pP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242852"/>
                </a:solidFill>
              </a:rPr>
              <a:pPr/>
              <a:t>12</a:t>
            </a:fld>
            <a:endParaRPr lang="en-US" dirty="0">
              <a:solidFill>
                <a:srgbClr val="242852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97770A-B214-4AA4-BD02-A9D29134E6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50" y="3688041"/>
            <a:ext cx="7505779" cy="25655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82357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913" y="411061"/>
            <a:ext cx="8699619" cy="6191075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1200" dirty="0"/>
              <a:t> </a:t>
            </a:r>
          </a:p>
          <a:p>
            <a:endParaRPr lang="en-US" sz="1700" dirty="0"/>
          </a:p>
          <a:p>
            <a:endParaRPr lang="en-US" sz="1700" dirty="0"/>
          </a:p>
          <a:p>
            <a:endParaRPr lang="en-US" sz="1700" dirty="0"/>
          </a:p>
          <a:p>
            <a:pPr marL="465138">
              <a:lnSpc>
                <a:spcPct val="100000"/>
              </a:lnSpc>
              <a:spcBef>
                <a:spcPts val="0"/>
              </a:spcBef>
            </a:pPr>
            <a:endParaRPr lang="en-US" sz="3200" dirty="0">
              <a:solidFill>
                <a:srgbClr val="0070C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pPr marL="465138">
              <a:lnSpc>
                <a:spcPct val="100000"/>
              </a:lnSpc>
              <a:spcBef>
                <a:spcPts val="0"/>
              </a:spcBef>
            </a:pP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242852"/>
                </a:solidFill>
              </a:rPr>
              <a:pPr/>
              <a:t>13</a:t>
            </a:fld>
            <a:endParaRPr lang="en-US" dirty="0">
              <a:solidFill>
                <a:srgbClr val="242852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0A1156-DE68-4F47-BA15-00FB668DEC1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09605" y="488339"/>
            <a:ext cx="5669795" cy="25013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43918" y="3372928"/>
            <a:ext cx="765840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The JHU Office of International Services (OIS) is your source of information for questions about your F-1 or J-1 student status.  </a:t>
            </a:r>
          </a:p>
          <a:p>
            <a:endParaRPr lang="en-US" dirty="0"/>
          </a:p>
          <a:p>
            <a:pPr algn="ctr"/>
            <a:r>
              <a:rPr lang="en-US" sz="2400" b="1" dirty="0">
                <a:solidFill>
                  <a:srgbClr val="C00000"/>
                </a:solidFill>
              </a:rPr>
              <a:t>Please visit their website for more information:</a:t>
            </a:r>
          </a:p>
          <a:p>
            <a:endParaRPr lang="en-US" sz="2400" b="1" dirty="0"/>
          </a:p>
          <a:p>
            <a:pPr algn="ctr"/>
            <a:r>
              <a:rPr lang="en-US" sz="2400" b="1" dirty="0"/>
              <a:t> </a:t>
            </a:r>
            <a:r>
              <a:rPr lang="en-US" sz="2800" b="1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https://ois.jhu.edu/</a:t>
            </a:r>
            <a:r>
              <a:rPr lang="en-US" sz="2800" b="1" dirty="0">
                <a:solidFill>
                  <a:srgbClr val="0070C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065035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461" y="411061"/>
            <a:ext cx="8524068" cy="6191075"/>
          </a:xfrm>
        </p:spPr>
        <p:txBody>
          <a:bodyPr>
            <a:normAutofit fontScale="25000" lnSpcReduction="20000"/>
          </a:bodyPr>
          <a:lstStyle/>
          <a:p>
            <a:pPr marL="3827463" indent="-3198813"/>
            <a:endParaRPr lang="en-US" b="0" dirty="0"/>
          </a:p>
          <a:p>
            <a:pPr marL="3146425" indent="-2635250"/>
            <a:endParaRPr lang="en-US" sz="8000" dirty="0"/>
          </a:p>
          <a:p>
            <a:pPr marL="3146425" indent="-3087688"/>
            <a:r>
              <a:rPr lang="en-US" sz="16000" dirty="0">
                <a:solidFill>
                  <a:srgbClr val="C00000"/>
                </a:solidFill>
              </a:rPr>
              <a:t>H-1B</a:t>
            </a:r>
            <a:endParaRPr lang="en-US" sz="16000" dirty="0"/>
          </a:p>
          <a:p>
            <a:pPr marL="3254375" algn="just">
              <a:lnSpc>
                <a:spcPct val="120000"/>
              </a:lnSpc>
              <a:spcBef>
                <a:spcPts val="0"/>
              </a:spcBef>
            </a:pPr>
            <a:endParaRPr lang="en-US" sz="7200" dirty="0"/>
          </a:p>
          <a:p>
            <a:pPr marL="3254375" algn="just">
              <a:lnSpc>
                <a:spcPct val="120000"/>
              </a:lnSpc>
              <a:spcBef>
                <a:spcPts val="0"/>
              </a:spcBef>
            </a:pPr>
            <a:r>
              <a:rPr lang="en-US" sz="7200" dirty="0">
                <a:solidFill>
                  <a:srgbClr val="C00000"/>
                </a:solidFill>
              </a:rPr>
              <a:t>The H-1B temporary worker classification is for non-US workers in specialty occupations.</a:t>
            </a:r>
          </a:p>
          <a:p>
            <a:pPr marL="3254375" algn="just">
              <a:lnSpc>
                <a:spcPct val="120000"/>
              </a:lnSpc>
              <a:spcBef>
                <a:spcPts val="0"/>
              </a:spcBef>
            </a:pPr>
            <a:endParaRPr lang="en-US" sz="7200" dirty="0"/>
          </a:p>
          <a:p>
            <a:pPr marL="3603625" indent="-34925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7200" dirty="0"/>
              <a:t>It is sponsored by the employer</a:t>
            </a:r>
          </a:p>
          <a:p>
            <a:pPr marL="3603625" indent="-34925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7200" dirty="0"/>
              <a:t>Common employer considerations for sponsoring H-1B status are timing, cost, employer obligations and wage requirements.  </a:t>
            </a:r>
          </a:p>
          <a:p>
            <a:pPr marL="3603625" indent="-3492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7200" dirty="0"/>
              <a:t>If an employer is interested in sponsoring you for H-1B status, they will either prepare the H-1B petition or hire an immigration attorney.</a:t>
            </a:r>
          </a:p>
          <a:p>
            <a:pPr marL="3603625" indent="-34925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7200" dirty="0">
                <a:solidFill>
                  <a:srgbClr val="C00000"/>
                </a:solidFill>
              </a:rPr>
              <a:t>The OIS can only advise on H-1B petitions sponsored by the University.</a:t>
            </a:r>
          </a:p>
          <a:p>
            <a:pPr marL="3254375" algn="just">
              <a:lnSpc>
                <a:spcPct val="120000"/>
              </a:lnSpc>
              <a:spcBef>
                <a:spcPts val="0"/>
              </a:spcBef>
            </a:pPr>
            <a:endParaRPr lang="en-US" sz="4000" dirty="0"/>
          </a:p>
          <a:p>
            <a:pPr marL="3254375" algn="just">
              <a:spcBef>
                <a:spcPts val="0"/>
              </a:spcBef>
            </a:pPr>
            <a:endParaRPr lang="en-US" sz="8000" b="0" dirty="0"/>
          </a:p>
          <a:p>
            <a:pPr marL="3254375" algn="just">
              <a:spcBef>
                <a:spcPts val="0"/>
              </a:spcBef>
            </a:pPr>
            <a:endParaRPr lang="en-US" sz="8000" b="0" dirty="0"/>
          </a:p>
          <a:p>
            <a:pPr marL="3254375" algn="just">
              <a:spcBef>
                <a:spcPts val="0"/>
              </a:spcBef>
            </a:pPr>
            <a:r>
              <a:rPr lang="en-US" sz="4800" b="0" dirty="0"/>
              <a:t> </a:t>
            </a:r>
          </a:p>
          <a:p>
            <a:pPr marL="53975" algn="just">
              <a:spcBef>
                <a:spcPts val="0"/>
              </a:spcBef>
            </a:pPr>
            <a:r>
              <a:rPr lang="en-US" sz="3600" dirty="0">
                <a:solidFill>
                  <a:srgbClr val="C00000"/>
                </a:solidFill>
                <a:highlight>
                  <a:srgbClr val="FFFF00"/>
                </a:highlight>
              </a:rPr>
              <a:t> </a:t>
            </a:r>
          </a:p>
          <a:p>
            <a:pPr marL="60325">
              <a:spcBef>
                <a:spcPts val="0"/>
              </a:spcBef>
            </a:pPr>
            <a:endParaRPr lang="en-US" sz="8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242852"/>
                </a:solidFill>
              </a:rPr>
              <a:pPr/>
              <a:t>14</a:t>
            </a:fld>
            <a:endParaRPr lang="en-US" dirty="0">
              <a:solidFill>
                <a:srgbClr val="242852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2DBE79-9DC5-4E77-84C5-7CB17B4165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85" y="2000062"/>
            <a:ext cx="2974990" cy="3269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457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913" y="626284"/>
            <a:ext cx="8699619" cy="6191075"/>
          </a:xfrm>
        </p:spPr>
        <p:txBody>
          <a:bodyPr>
            <a:normAutofit fontScale="25000" lnSpcReduction="20000"/>
          </a:bodyPr>
          <a:lstStyle/>
          <a:p>
            <a:pPr marL="3827463" indent="-3198813"/>
            <a:endParaRPr lang="en-US" b="0" dirty="0"/>
          </a:p>
          <a:p>
            <a:pPr marL="3028950"/>
            <a:endParaRPr lang="en-US" sz="6600" dirty="0"/>
          </a:p>
          <a:p>
            <a:pPr marL="3028950"/>
            <a:endParaRPr lang="en-US" sz="6600" dirty="0"/>
          </a:p>
          <a:p>
            <a:pPr marL="3200400" algn="just">
              <a:spcBef>
                <a:spcPts val="600"/>
              </a:spcBef>
            </a:pPr>
            <a:r>
              <a:rPr lang="en-US" sz="7200" dirty="0">
                <a:solidFill>
                  <a:srgbClr val="C00000"/>
                </a:solidFill>
              </a:rPr>
              <a:t>International job seekers who wish to remain in the US after graduation should have a Plan A, a Plan B, and maybe a Plan C.  </a:t>
            </a:r>
            <a:r>
              <a:rPr lang="en-US" sz="7200" b="0" dirty="0"/>
              <a:t>If your job search is moving slowly, don’t wait too long to change direction, and expand your job search targets to incorporate new industries, new job functions or new  geographical areas.</a:t>
            </a:r>
          </a:p>
          <a:p>
            <a:pPr algn="just"/>
            <a:r>
              <a:rPr lang="en-US" sz="3200" dirty="0"/>
              <a:t> </a:t>
            </a:r>
          </a:p>
          <a:p>
            <a:pPr marL="406400" algn="just">
              <a:spcBef>
                <a:spcPts val="0"/>
              </a:spcBef>
            </a:pPr>
            <a:r>
              <a:rPr lang="en-US" sz="7200" dirty="0">
                <a:solidFill>
                  <a:srgbClr val="C00000"/>
                </a:solidFill>
              </a:rPr>
              <a:t>You might consider approaching US companies </a:t>
            </a:r>
            <a:r>
              <a:rPr lang="en-US" sz="7200" b="0" dirty="0"/>
              <a:t>that have operations in your country to hire you on OPT in the US, and before it expires, relocate you to your home country.</a:t>
            </a:r>
          </a:p>
          <a:p>
            <a:pPr marL="406400" algn="just">
              <a:spcBef>
                <a:spcPts val="0"/>
              </a:spcBef>
            </a:pPr>
            <a:r>
              <a:rPr lang="en-US" sz="3200" dirty="0">
                <a:solidFill>
                  <a:srgbClr val="C00000"/>
                </a:solidFill>
              </a:rPr>
              <a:t> </a:t>
            </a:r>
          </a:p>
          <a:p>
            <a:pPr marL="406400" algn="just">
              <a:spcBef>
                <a:spcPts val="0"/>
              </a:spcBef>
            </a:pPr>
            <a:r>
              <a:rPr lang="en-US" sz="7200" dirty="0">
                <a:solidFill>
                  <a:srgbClr val="C00000"/>
                </a:solidFill>
              </a:rPr>
              <a:t>You might consider an international rotation program with a US company in another country</a:t>
            </a:r>
            <a:r>
              <a:rPr lang="en-US" sz="7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7200" b="0" dirty="0"/>
              <a:t>(</a:t>
            </a:r>
            <a:r>
              <a:rPr lang="en-US" sz="7200" b="0" i="1" dirty="0"/>
              <a:t>perhaps your own?</a:t>
            </a:r>
            <a:r>
              <a:rPr lang="en-US" sz="7200" b="0" dirty="0"/>
              <a:t>), and then try later to transfer back to the US.</a:t>
            </a:r>
          </a:p>
          <a:p>
            <a:pPr marL="406400" algn="just"/>
            <a:r>
              <a:rPr lang="en-US" sz="3200" dirty="0"/>
              <a:t> </a:t>
            </a:r>
          </a:p>
          <a:p>
            <a:pPr marL="406400" algn="just">
              <a:spcBef>
                <a:spcPts val="0"/>
              </a:spcBef>
            </a:pPr>
            <a:r>
              <a:rPr lang="en-US" sz="7200" dirty="0">
                <a:solidFill>
                  <a:srgbClr val="C00000"/>
                </a:solidFill>
              </a:rPr>
              <a:t>If you don’t have a job at graduation,</a:t>
            </a:r>
            <a:r>
              <a:rPr lang="en-US" sz="7200" dirty="0"/>
              <a:t> </a:t>
            </a:r>
            <a:r>
              <a:rPr lang="en-US" sz="7200" b="0" dirty="0"/>
              <a:t>but want to stay in the US, you may be able to work in a temporary job using your OPT and continue to search for something more permanent.                </a:t>
            </a:r>
          </a:p>
          <a:p>
            <a:pPr marL="406400" algn="just">
              <a:spcBef>
                <a:spcPts val="0"/>
              </a:spcBef>
            </a:pPr>
            <a:endParaRPr lang="en-US" sz="4400" b="0" dirty="0">
              <a:solidFill>
                <a:srgbClr val="FF0000"/>
              </a:solidFill>
            </a:endParaRPr>
          </a:p>
          <a:p>
            <a:pPr marL="406400" algn="ctr">
              <a:spcBef>
                <a:spcPts val="0"/>
              </a:spcBef>
            </a:pPr>
            <a:r>
              <a:rPr lang="en-US" sz="6400" dirty="0">
                <a:solidFill>
                  <a:srgbClr val="002060"/>
                </a:solidFill>
                <a:highlight>
                  <a:srgbClr val="FFFF00"/>
                </a:highlight>
              </a:rPr>
              <a:t>If you have questions about OPT, please refer to the OIS website.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242852"/>
                </a:solidFill>
              </a:rPr>
              <a:pPr/>
              <a:t>15</a:t>
            </a:fld>
            <a:endParaRPr lang="en-US" dirty="0">
              <a:solidFill>
                <a:srgbClr val="242852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5290FE-31BC-4A2C-BE4F-C9DE182FC39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51" y="855676"/>
            <a:ext cx="2776352" cy="244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757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913" y="411061"/>
            <a:ext cx="8699619" cy="6307239"/>
          </a:xfrm>
        </p:spPr>
        <p:txBody>
          <a:bodyPr>
            <a:normAutofit fontScale="70000" lnSpcReduction="20000"/>
          </a:bodyPr>
          <a:lstStyle/>
          <a:p>
            <a:pPr marL="457200" algn="ctr"/>
            <a:r>
              <a:rPr lang="en-US" sz="3900" dirty="0">
                <a:solidFill>
                  <a:schemeClr val="accent5">
                    <a:lumMod val="75000"/>
                  </a:schemeClr>
                </a:solidFill>
              </a:rPr>
              <a:t>A Few Resources</a:t>
            </a:r>
            <a:endParaRPr lang="en-US" sz="2200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pPr marL="457200" algn="ctr"/>
            <a:endParaRPr lang="en-US" sz="2200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pPr marL="457200" algn="ctr"/>
            <a:r>
              <a:rPr lang="en-US" sz="1300" dirty="0">
                <a:solidFill>
                  <a:srgbClr val="C00000"/>
                </a:solidFill>
                <a:highlight>
                  <a:srgbClr val="FFFF00"/>
                </a:highlight>
              </a:rPr>
              <a:t> </a:t>
            </a:r>
          </a:p>
          <a:p>
            <a:pPr marL="457200" algn="ctr"/>
            <a:r>
              <a:rPr lang="en-US" sz="2200" dirty="0">
                <a:solidFill>
                  <a:srgbClr val="C00000"/>
                </a:solidFill>
                <a:highlight>
                  <a:srgbClr val="FFFF00"/>
                </a:highlight>
              </a:rPr>
              <a:t>Internet</a:t>
            </a:r>
            <a:endParaRPr lang="en-US" sz="2200" dirty="0">
              <a:solidFill>
                <a:srgbClr val="C00000"/>
              </a:solidFill>
              <a:highlight>
                <a:srgbClr val="FFFF00"/>
              </a:highlight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457200"/>
            <a:r>
              <a:rPr lang="en-US" sz="1700" dirty="0">
                <a:solidFill>
                  <a:schemeClr val="bg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https://optnation.com</a:t>
            </a:r>
            <a:r>
              <a:rPr lang="en-US" sz="1700" dirty="0">
                <a:solidFill>
                  <a:srgbClr val="0070C0"/>
                </a:solidFill>
              </a:rPr>
              <a:t>   </a:t>
            </a:r>
            <a:r>
              <a:rPr lang="en-US" sz="1300" dirty="0">
                <a:solidFill>
                  <a:srgbClr val="002060"/>
                </a:solidFill>
              </a:rPr>
              <a:t>Provides employer listings that provide OPT</a:t>
            </a:r>
          </a:p>
          <a:p>
            <a:pPr marL="457200"/>
            <a:r>
              <a:rPr lang="en-US" sz="1700" u="sng" dirty="0">
                <a:solidFill>
                  <a:schemeClr val="bg2">
                    <a:lumMod val="75000"/>
                  </a:schemeClr>
                </a:solidFill>
              </a:rPr>
              <a:t>www.internationalstudent careers.com/international-student-jobs/</a:t>
            </a:r>
          </a:p>
          <a:p>
            <a:pPr marL="457200"/>
            <a:r>
              <a:rPr lang="en-US" sz="1700" dirty="0">
                <a:solidFill>
                  <a:schemeClr val="bg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http://www.myvisajobs.com/</a:t>
            </a:r>
            <a:r>
              <a:rPr lang="en-US" sz="1700" dirty="0"/>
              <a:t>    </a:t>
            </a:r>
            <a:r>
              <a:rPr lang="en-US" sz="1300" dirty="0"/>
              <a:t>Lists US employers that were granted H-1B visas in the current year</a:t>
            </a:r>
          </a:p>
          <a:p>
            <a:pPr marL="457200">
              <a:tabLst>
                <a:tab pos="1425575" algn="l"/>
              </a:tabLst>
            </a:pPr>
            <a:r>
              <a:rPr lang="en-US" sz="1700" dirty="0" err="1">
                <a:solidFill>
                  <a:schemeClr val="bg2">
                    <a:lumMod val="75000"/>
                  </a:schemeClr>
                </a:solidFill>
              </a:rPr>
              <a:t>Goinglobal</a:t>
            </a:r>
            <a:r>
              <a:rPr lang="en-US" sz="1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1300" dirty="0">
                <a:solidFill>
                  <a:srgbClr val="C00000"/>
                </a:solidFill>
              </a:rPr>
              <a:t>(accessed via JHU Handshake)  </a:t>
            </a:r>
            <a:r>
              <a:rPr lang="en-US" sz="1300" dirty="0">
                <a:solidFill>
                  <a:srgbClr val="0070C0"/>
                </a:solidFill>
              </a:rPr>
              <a:t>H-1B Tab:  </a:t>
            </a:r>
            <a:r>
              <a:rPr lang="en-US" sz="1300" dirty="0">
                <a:solidFill>
                  <a:srgbClr val="002060"/>
                </a:solidFill>
              </a:rPr>
              <a:t>Lists employers granted H-1B visas in the previous year  </a:t>
            </a:r>
            <a:r>
              <a:rPr lang="en-US" sz="1300" dirty="0">
                <a:solidFill>
                  <a:srgbClr val="0070C0"/>
                </a:solidFill>
              </a:rPr>
              <a:t>--  		</a:t>
            </a:r>
            <a:r>
              <a:rPr lang="en-US" sz="1300" dirty="0">
                <a:solidFill>
                  <a:srgbClr val="C00000"/>
                </a:solidFill>
              </a:rPr>
              <a:t>NOTE:</a:t>
            </a:r>
            <a:r>
              <a:rPr lang="en-US" sz="1300" dirty="0">
                <a:solidFill>
                  <a:srgbClr val="0070C0"/>
                </a:solidFill>
              </a:rPr>
              <a:t>  </a:t>
            </a:r>
            <a:r>
              <a:rPr lang="en-US" sz="1300" dirty="0">
                <a:solidFill>
                  <a:srgbClr val="002060"/>
                </a:solidFill>
              </a:rPr>
              <a:t>Jobs Tab leads to job board, but not restricted to those providing OPT or H-1B status</a:t>
            </a:r>
          </a:p>
          <a:p>
            <a:pPr marL="457200"/>
            <a:r>
              <a:rPr lang="en-US" sz="1800" dirty="0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http://www.jiesworld.com/international_corporations_in_china.htm</a:t>
            </a:r>
            <a:r>
              <a:rPr lang="en-US" sz="1700" dirty="0">
                <a:solidFill>
                  <a:srgbClr val="0070C0"/>
                </a:solidFill>
              </a:rPr>
              <a:t>   </a:t>
            </a:r>
            <a:r>
              <a:rPr lang="en-US" sz="1300" dirty="0">
                <a:solidFill>
                  <a:srgbClr val="002060"/>
                </a:solidFill>
              </a:rPr>
              <a:t>American corporations in China</a:t>
            </a:r>
          </a:p>
          <a:p>
            <a:pPr marL="457200"/>
            <a:r>
              <a:rPr lang="en-US" sz="1800" dirty="0">
                <a:solidFill>
                  <a:schemeClr val="accent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https://jobkoreausa.com/work/employ_list.html</a:t>
            </a:r>
            <a:r>
              <a:rPr lang="en-US" sz="1700" dirty="0">
                <a:solidFill>
                  <a:srgbClr val="0070C0"/>
                </a:solidFill>
              </a:rPr>
              <a:t>   </a:t>
            </a:r>
            <a:r>
              <a:rPr lang="en-US" sz="1300" dirty="0">
                <a:solidFill>
                  <a:srgbClr val="002060"/>
                </a:solidFill>
              </a:rPr>
              <a:t>US Jobs with focus on Korean students</a:t>
            </a:r>
          </a:p>
          <a:p>
            <a:pPr marL="457200"/>
            <a:r>
              <a:rPr lang="en-US" sz="1800" dirty="0">
                <a:solidFill>
                  <a:schemeClr val="accent2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https://business.mapsofindia.com/india-company/america.html</a:t>
            </a:r>
            <a:r>
              <a:rPr lang="en-US" sz="1700" dirty="0">
                <a:solidFill>
                  <a:schemeClr val="accent2"/>
                </a:solidFill>
              </a:rPr>
              <a:t>  </a:t>
            </a:r>
            <a:r>
              <a:rPr lang="en-US" sz="1300" dirty="0">
                <a:solidFill>
                  <a:srgbClr val="002060"/>
                </a:solidFill>
              </a:rPr>
              <a:t>US Companies Operating in India</a:t>
            </a:r>
          </a:p>
          <a:p>
            <a:pPr marL="457200"/>
            <a:r>
              <a:rPr lang="en-US" sz="1700" dirty="0">
                <a:solidFill>
                  <a:schemeClr val="bg2">
                    <a:lumMod val="75000"/>
                  </a:schemeClr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https://www.careercross.com/en</a:t>
            </a:r>
            <a:r>
              <a:rPr lang="en-US" sz="1700" dirty="0"/>
              <a:t>   </a:t>
            </a:r>
            <a:r>
              <a:rPr lang="en-US" sz="1300" dirty="0">
                <a:solidFill>
                  <a:srgbClr val="002060"/>
                </a:solidFill>
              </a:rPr>
              <a:t>Jobs in Japan </a:t>
            </a:r>
          </a:p>
          <a:p>
            <a:pPr marL="457200"/>
            <a:r>
              <a:rPr lang="en-US" sz="1300" dirty="0">
                <a:solidFill>
                  <a:srgbClr val="002060"/>
                </a:solidFill>
              </a:rPr>
              <a:t>  </a:t>
            </a:r>
          </a:p>
          <a:p>
            <a:pPr marL="457200" algn="ctr"/>
            <a:r>
              <a:rPr lang="en-US" sz="2200" dirty="0">
                <a:solidFill>
                  <a:srgbClr val="C00000"/>
                </a:solidFill>
                <a:highlight>
                  <a:srgbClr val="FFFF00"/>
                </a:highlight>
              </a:rPr>
              <a:t>Career Fairs</a:t>
            </a:r>
            <a:endParaRPr lang="en-US" sz="1700" dirty="0">
              <a:solidFill>
                <a:srgbClr val="C00000"/>
              </a:solidFill>
              <a:highlight>
                <a:srgbClr val="FFFF00"/>
              </a:highlight>
              <a:hlinkClick r:id="rId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457200"/>
            <a:r>
              <a:rPr lang="en-US" sz="1700" dirty="0">
                <a:solidFill>
                  <a:schemeClr val="bg2">
                    <a:lumMod val="75000"/>
                  </a:schemeClr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https://careerforum.net/en/event/bos/</a:t>
            </a:r>
            <a:r>
              <a:rPr lang="en-US" sz="1700" dirty="0">
                <a:solidFill>
                  <a:schemeClr val="bg2">
                    <a:lumMod val="75000"/>
                  </a:schemeClr>
                </a:solidFill>
              </a:rPr>
              <a:t>   </a:t>
            </a:r>
            <a:r>
              <a:rPr lang="en-US" sz="1300" dirty="0">
                <a:solidFill>
                  <a:srgbClr val="002060"/>
                </a:solidFill>
              </a:rPr>
              <a:t>World’s largest job fair for Japanese-English Bilinguals</a:t>
            </a:r>
          </a:p>
          <a:p>
            <a:pPr marL="457200"/>
            <a:r>
              <a:rPr lang="en-US" sz="1700" dirty="0">
                <a:solidFill>
                  <a:schemeClr val="bg2">
                    <a:lumMod val="75000"/>
                  </a:schemeClr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https://ecf.fairsey.com/#!/</a:t>
            </a:r>
            <a:r>
              <a:rPr lang="en-US" sz="1700" dirty="0">
                <a:solidFill>
                  <a:schemeClr val="bg2">
                    <a:lumMod val="75000"/>
                  </a:schemeClr>
                </a:solidFill>
              </a:rPr>
              <a:t>   </a:t>
            </a:r>
            <a:r>
              <a:rPr lang="en-US" sz="1300" dirty="0">
                <a:solidFill>
                  <a:srgbClr val="002060"/>
                </a:solidFill>
              </a:rPr>
              <a:t>MIT 2020 European Career Fair – Companies hiring for jobs in Europe</a:t>
            </a:r>
          </a:p>
          <a:p>
            <a:pPr marL="457200"/>
            <a:r>
              <a:rPr lang="en-US" sz="1700" dirty="0">
                <a:solidFill>
                  <a:schemeClr val="bg2">
                    <a:lumMod val="75000"/>
                  </a:schemeClr>
                </a:solidFill>
              </a:rPr>
              <a:t>MIT Asian Career Fair   	</a:t>
            </a:r>
            <a:r>
              <a:rPr lang="en-US" sz="1300" dirty="0">
                <a:solidFill>
                  <a:srgbClr val="002060"/>
                </a:solidFill>
              </a:rPr>
              <a:t>Companies hiring for jobs in Asia</a:t>
            </a:r>
          </a:p>
          <a:p>
            <a:pPr marL="457200"/>
            <a:endParaRPr lang="en-US" sz="1300" dirty="0">
              <a:solidFill>
                <a:srgbClr val="002060"/>
              </a:solidFill>
            </a:endParaRPr>
          </a:p>
          <a:p>
            <a:pPr marL="457200" algn="ctr"/>
            <a:r>
              <a:rPr lang="en-US" sz="2200" dirty="0">
                <a:solidFill>
                  <a:srgbClr val="C00000"/>
                </a:solidFill>
                <a:highlight>
                  <a:srgbClr val="FFFF00"/>
                </a:highlight>
              </a:rPr>
              <a:t>Book Quotes</a:t>
            </a:r>
          </a:p>
          <a:p>
            <a:pPr marL="457200"/>
            <a:r>
              <a:rPr lang="en-US" sz="1700" dirty="0">
                <a:solidFill>
                  <a:schemeClr val="bg2">
                    <a:lumMod val="75000"/>
                  </a:schemeClr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http://www.powerties.net/frequently-asked-questions-and-answers/</a:t>
            </a:r>
            <a:r>
              <a:rPr lang="en-US" sz="1700" dirty="0">
                <a:solidFill>
                  <a:schemeClr val="bg2">
                    <a:lumMod val="75000"/>
                  </a:schemeClr>
                </a:solidFill>
              </a:rPr>
              <a:t>  </a:t>
            </a:r>
            <a:r>
              <a:rPr lang="en-US" sz="1300" dirty="0">
                <a:solidFill>
                  <a:srgbClr val="002060"/>
                </a:solidFill>
              </a:rPr>
              <a:t>More from Dan Beaudry</a:t>
            </a:r>
          </a:p>
          <a:p>
            <a:pPr marL="457200"/>
            <a:r>
              <a:rPr lang="en-US" sz="1700" dirty="0">
                <a:solidFill>
                  <a:schemeClr val="bg2">
                    <a:lumMod val="75000"/>
                  </a:schemeClr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http://theinternationaladvantage.com/</a:t>
            </a:r>
            <a:r>
              <a:rPr lang="en-US" sz="1700" dirty="0">
                <a:solidFill>
                  <a:schemeClr val="bg2">
                    <a:lumMod val="75000"/>
                  </a:schemeClr>
                </a:solidFill>
              </a:rPr>
              <a:t>   </a:t>
            </a:r>
            <a:r>
              <a:rPr lang="en-US" sz="1300" dirty="0">
                <a:solidFill>
                  <a:srgbClr val="002060"/>
                </a:solidFill>
              </a:rPr>
              <a:t>From Marcello Barros’ book on international student job searches, </a:t>
            </a:r>
            <a:r>
              <a:rPr lang="en-US" sz="1300" u="sng" dirty="0">
                <a:solidFill>
                  <a:srgbClr val="002060"/>
                </a:solidFill>
              </a:rPr>
              <a:t>The International Advantage</a:t>
            </a:r>
          </a:p>
          <a:p>
            <a:pPr marL="457200"/>
            <a:endParaRPr lang="en-US" dirty="0">
              <a:solidFill>
                <a:srgbClr val="0070C0"/>
              </a:solidFill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242852"/>
                </a:solidFill>
              </a:rPr>
              <a:pPr/>
              <a:t>16</a:t>
            </a:fld>
            <a:endParaRPr lang="en-US" dirty="0">
              <a:solidFill>
                <a:srgbClr val="242852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CECD30-EEA3-4515-BF30-3CE495ED9143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4"/>
              </a:ext>
            </a:extLst>
          </a:blip>
          <a:stretch>
            <a:fillRect/>
          </a:stretch>
        </p:blipFill>
        <p:spPr>
          <a:xfrm>
            <a:off x="813659" y="37674"/>
            <a:ext cx="1666070" cy="142805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77583C3-8FCE-4DFF-9FD1-5E23DCE29307}"/>
              </a:ext>
            </a:extLst>
          </p:cNvPr>
          <p:cNvSpPr txBox="1"/>
          <p:nvPr/>
        </p:nvSpPr>
        <p:spPr>
          <a:xfrm>
            <a:off x="1309608" y="493986"/>
            <a:ext cx="728420" cy="20754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EE277A-EF05-448B-ABED-EEF6EE400639}"/>
              </a:ext>
            </a:extLst>
          </p:cNvPr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6"/>
              </a:ext>
            </a:extLst>
          </a:blip>
          <a:stretch>
            <a:fillRect/>
          </a:stretch>
        </p:blipFill>
        <p:spPr>
          <a:xfrm flipV="1">
            <a:off x="2942733" y="701532"/>
            <a:ext cx="3810000" cy="28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752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98D935A-3CB5-4607-A39C-7AB351C895C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82110" y="4675811"/>
            <a:ext cx="1166478" cy="11664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D23BEBD-BA43-4556-8FED-8B1AB6659AB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13820" y="1893096"/>
            <a:ext cx="1166478" cy="116647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242852"/>
                </a:solidFill>
              </a:rPr>
              <a:pPr/>
              <a:t>17</a:t>
            </a:fld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913" y="411061"/>
            <a:ext cx="8629407" cy="6191075"/>
          </a:xfrm>
        </p:spPr>
        <p:txBody>
          <a:bodyPr>
            <a:normAutofit fontScale="32500" lnSpcReduction="20000"/>
          </a:bodyPr>
          <a:lstStyle/>
          <a:p>
            <a:pPr marL="3827463" indent="-3198813"/>
            <a:endParaRPr lang="en-US" b="0" dirty="0"/>
          </a:p>
          <a:p>
            <a:r>
              <a:rPr lang="en-US" sz="6000" dirty="0">
                <a:solidFill>
                  <a:srgbClr val="C00000"/>
                </a:solidFill>
              </a:rPr>
              <a:t>GET STARTED ON YOUR CAREER JOURNEY</a:t>
            </a:r>
          </a:p>
          <a:p>
            <a:endParaRPr lang="en-US" sz="6000" dirty="0">
              <a:solidFill>
                <a:srgbClr val="C00000"/>
              </a:solidFill>
            </a:endParaRPr>
          </a:p>
          <a:p>
            <a:r>
              <a:rPr lang="en-US" sz="6000" dirty="0">
                <a:solidFill>
                  <a:srgbClr val="C00000"/>
                </a:solidFill>
              </a:rPr>
              <a:t>     </a:t>
            </a:r>
            <a:r>
              <a:rPr lang="en-US" sz="4900" dirty="0">
                <a:solidFill>
                  <a:srgbClr val="C00000"/>
                </a:solidFill>
              </a:rPr>
              <a:t>WE’RE HERE TO HELP FOR ANY CAREER OR JOB SEARCH ISSUE!</a:t>
            </a:r>
          </a:p>
          <a:p>
            <a:pPr marL="4287838" indent="396875"/>
            <a:endParaRPr lang="en-US" sz="5000" dirty="0">
              <a:solidFill>
                <a:srgbClr val="002060"/>
              </a:solidFill>
            </a:endParaRPr>
          </a:p>
          <a:p>
            <a:pPr marL="4287838" indent="396875"/>
            <a:r>
              <a:rPr lang="en-US" sz="5000" dirty="0">
                <a:solidFill>
                  <a:srgbClr val="002060"/>
                </a:solidFill>
              </a:rPr>
              <a:t>BEFORE STARTING YOUR PROGRAM</a:t>
            </a:r>
            <a:r>
              <a:rPr lang="en-US" sz="5000" dirty="0">
                <a:solidFill>
                  <a:srgbClr val="C00000"/>
                </a:solidFill>
              </a:rPr>
              <a:t>:</a:t>
            </a:r>
            <a:r>
              <a:rPr lang="en-US" sz="7200" dirty="0"/>
              <a:t>	</a:t>
            </a:r>
            <a:r>
              <a:rPr lang="en-US" sz="3100" dirty="0"/>
              <a:t>	 </a:t>
            </a:r>
          </a:p>
          <a:p>
            <a:pPr marL="4968875" indent="-284163">
              <a:buAutoNum type="arabicPeriod"/>
            </a:pPr>
            <a:r>
              <a:rPr lang="en-US" sz="4300" b="0" dirty="0"/>
              <a:t> </a:t>
            </a:r>
            <a:r>
              <a:rPr lang="en-US" sz="3700" b="0" dirty="0"/>
              <a:t>Set up an account on Handshake</a:t>
            </a:r>
          </a:p>
          <a:p>
            <a:pPr marL="4968875" indent="-284163"/>
            <a:r>
              <a:rPr lang="en-US" sz="3700" b="0" dirty="0"/>
              <a:t>        (JHU’s Recruitment Management System)</a:t>
            </a:r>
          </a:p>
          <a:p>
            <a:pPr marL="4968875" indent="60325"/>
            <a:r>
              <a:rPr lang="en-US" sz="4300" dirty="0">
                <a:solidFill>
                  <a:srgbClr val="0070C0"/>
                </a:solidFill>
                <a:highlight>
                  <a:srgbClr val="FFFF00"/>
                </a:highlight>
              </a:rPr>
              <a:t> </a:t>
            </a:r>
            <a:r>
              <a:rPr lang="en-US" sz="4300" u="sng" dirty="0">
                <a:solidFill>
                  <a:srgbClr val="0070C0"/>
                </a:solidFill>
                <a:highlight>
                  <a:srgbClr val="FFFF00"/>
                </a:highlight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https://handshake.jhu.edu</a:t>
            </a:r>
            <a:endParaRPr lang="en-US" sz="4300" dirty="0">
              <a:solidFill>
                <a:srgbClr val="0070C0"/>
              </a:solidFill>
              <a:highlight>
                <a:srgbClr val="FFFF00"/>
              </a:highlight>
            </a:endParaRPr>
          </a:p>
          <a:p>
            <a:pPr marL="4968875" indent="60325"/>
            <a:r>
              <a:rPr lang="en-US" sz="3700" dirty="0">
                <a:highlight>
                  <a:srgbClr val="FFFF00"/>
                </a:highlight>
              </a:rPr>
              <a:t>(use your JHED-ID &amp; Password)</a:t>
            </a:r>
          </a:p>
          <a:p>
            <a:pPr marL="4968875" indent="-284163"/>
            <a:r>
              <a:rPr lang="en-US" sz="3700" b="0" dirty="0"/>
              <a:t>2.     Set up an account on LinkedIn if needed</a:t>
            </a:r>
          </a:p>
          <a:p>
            <a:pPr marL="4968875" indent="-284163"/>
            <a:r>
              <a:rPr lang="en-US" sz="3700" b="0" dirty="0"/>
              <a:t>3.      Draft a US-formatted Resume  (Online Course)</a:t>
            </a:r>
          </a:p>
          <a:p>
            <a:pPr marL="4119563" indent="168275"/>
            <a:endParaRPr lang="en-US" sz="5000" dirty="0"/>
          </a:p>
          <a:p>
            <a:pPr marL="4119563" indent="565150"/>
            <a:r>
              <a:rPr lang="en-US" sz="5000" dirty="0">
                <a:solidFill>
                  <a:srgbClr val="002060"/>
                </a:solidFill>
              </a:rPr>
              <a:t>AFTER STARTING YOUR PROGRAM:</a:t>
            </a:r>
          </a:p>
          <a:p>
            <a:pPr marL="4119563" indent="168275"/>
            <a:r>
              <a:rPr lang="en-US" sz="3200" dirty="0"/>
              <a:t>  </a:t>
            </a:r>
          </a:p>
          <a:p>
            <a:pPr marL="4348163" indent="336550"/>
            <a:r>
              <a:rPr lang="en-US" sz="4300" b="0" dirty="0"/>
              <a:t>1.    </a:t>
            </a:r>
            <a:r>
              <a:rPr lang="en-US" sz="3700" b="0" dirty="0"/>
              <a:t>Have your resume critiqued</a:t>
            </a:r>
          </a:p>
          <a:p>
            <a:pPr marL="4348163" indent="336550"/>
            <a:r>
              <a:rPr lang="en-US" sz="3700" b="0" dirty="0"/>
              <a:t>2.     Draft a Cover Letter and Have it Critiqued</a:t>
            </a:r>
          </a:p>
          <a:p>
            <a:pPr marL="4348163" indent="336550"/>
            <a:r>
              <a:rPr lang="en-US" sz="3700" b="0" dirty="0"/>
              <a:t>3.     Perfect your Resume and Cover Letter</a:t>
            </a:r>
          </a:p>
          <a:p>
            <a:pPr marL="4348163" indent="336550"/>
            <a:r>
              <a:rPr lang="en-US" sz="3700" b="0" dirty="0"/>
              <a:t>4.     Prepare for Campus Career Fairs &amp; Apply for Jobs</a:t>
            </a:r>
          </a:p>
          <a:p>
            <a:pPr marL="4348163" indent="336550" defTabSz="925513"/>
            <a:r>
              <a:rPr lang="en-US" sz="3700" b="0" dirty="0"/>
              <a:t>5.     Touch Base With Your Career Mentor as Needed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A397AE-12AE-4674-8C9A-1C36D38BCC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238" y="2071258"/>
            <a:ext cx="810154" cy="8101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02DD120-21C9-42EA-8D2A-14F246A7560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84253" y="3283266"/>
            <a:ext cx="1166478" cy="116647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74F018A-E85F-45AC-8017-AB8A09D76049}"/>
              </a:ext>
            </a:extLst>
          </p:cNvPr>
          <p:cNvSpPr txBox="1"/>
          <p:nvPr/>
        </p:nvSpPr>
        <p:spPr>
          <a:xfrm>
            <a:off x="1969119" y="1811199"/>
            <a:ext cx="32599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b="1" dirty="0">
              <a:solidFill>
                <a:srgbClr val="0070C0"/>
              </a:solidFill>
            </a:endParaRPr>
          </a:p>
          <a:p>
            <a:r>
              <a:rPr lang="en-US" sz="1100" b="1" dirty="0">
                <a:solidFill>
                  <a:srgbClr val="0070C0"/>
                </a:solidFill>
              </a:rPr>
              <a:t>Mark Savage,</a:t>
            </a:r>
          </a:p>
          <a:p>
            <a:r>
              <a:rPr lang="en-US" sz="900" b="1" dirty="0"/>
              <a:t>Life Design Educator</a:t>
            </a:r>
          </a:p>
          <a:p>
            <a:r>
              <a:rPr lang="en-US" sz="900" b="1" dirty="0">
                <a:solidFill>
                  <a:srgbClr val="C00000"/>
                </a:solidFill>
              </a:rPr>
              <a:t>Engineering Masters Students (Homewood &amp; EP)</a:t>
            </a:r>
          </a:p>
          <a:p>
            <a:r>
              <a:rPr lang="en-US" sz="900" b="1" dirty="0">
                <a:solidFill>
                  <a:srgbClr val="C00000"/>
                </a:solidFill>
              </a:rPr>
              <a:t>Except Those Noted Below</a:t>
            </a:r>
          </a:p>
          <a:p>
            <a:r>
              <a:rPr lang="en-US" sz="900" dirty="0">
                <a:hlinkClick r:id="rId6"/>
              </a:rPr>
              <a:t>msavag16@jhu.edu</a:t>
            </a:r>
            <a:endParaRPr lang="en-US" sz="900" dirty="0"/>
          </a:p>
          <a:p>
            <a:endParaRPr lang="en-US" sz="900" dirty="0">
              <a:solidFill>
                <a:srgbClr val="0070C0"/>
              </a:solidFill>
            </a:endParaRPr>
          </a:p>
          <a:p>
            <a:endParaRPr lang="en-US" sz="900" dirty="0">
              <a:solidFill>
                <a:srgbClr val="0070C0"/>
              </a:solidFill>
            </a:endParaRPr>
          </a:p>
          <a:p>
            <a:endParaRPr lang="en-US" sz="900" dirty="0">
              <a:solidFill>
                <a:srgbClr val="0070C0"/>
              </a:solidFill>
            </a:endParaRPr>
          </a:p>
          <a:p>
            <a:endParaRPr lang="en-US" sz="900" dirty="0">
              <a:solidFill>
                <a:srgbClr val="0070C0"/>
              </a:solidFill>
            </a:endParaRPr>
          </a:p>
          <a:p>
            <a:endParaRPr lang="en-US" sz="900" dirty="0">
              <a:solidFill>
                <a:srgbClr val="0070C0"/>
              </a:solidFill>
            </a:endParaRPr>
          </a:p>
          <a:p>
            <a:r>
              <a:rPr lang="en-US" sz="1100" b="1" dirty="0">
                <a:solidFill>
                  <a:srgbClr val="0070C0"/>
                </a:solidFill>
              </a:rPr>
              <a:t>Sonjala Williams,</a:t>
            </a:r>
          </a:p>
          <a:p>
            <a:r>
              <a:rPr lang="en-US" sz="900" b="1" dirty="0"/>
              <a:t>Life Design Educator</a:t>
            </a:r>
          </a:p>
          <a:p>
            <a:r>
              <a:rPr lang="en-US" sz="900" b="1" dirty="0">
                <a:solidFill>
                  <a:srgbClr val="C00000"/>
                </a:solidFill>
              </a:rPr>
              <a:t>Homewood Engineering Masters Students in</a:t>
            </a:r>
          </a:p>
          <a:p>
            <a:r>
              <a:rPr lang="en-US" sz="900" b="1" dirty="0">
                <a:solidFill>
                  <a:srgbClr val="C00000"/>
                </a:solidFill>
              </a:rPr>
              <a:t>Applied Math and Statistics, Data Science,</a:t>
            </a:r>
          </a:p>
          <a:p>
            <a:r>
              <a:rPr lang="en-US" sz="900" b="1" dirty="0">
                <a:solidFill>
                  <a:srgbClr val="C00000"/>
                </a:solidFill>
              </a:rPr>
              <a:t>or Financial Math</a:t>
            </a:r>
          </a:p>
          <a:p>
            <a:r>
              <a:rPr lang="en-US" sz="900" dirty="0">
                <a:hlinkClick r:id="rId7"/>
              </a:rPr>
              <a:t>Sonjala@jhu.edu</a:t>
            </a:r>
            <a:endParaRPr lang="en-US" sz="900" dirty="0"/>
          </a:p>
          <a:p>
            <a:endParaRPr lang="en-US" sz="900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b="1" dirty="0">
                <a:solidFill>
                  <a:srgbClr val="0070C0"/>
                </a:solidFill>
              </a:rPr>
              <a:t>Roshni Rao</a:t>
            </a:r>
          </a:p>
          <a:p>
            <a:r>
              <a:rPr lang="en-US" sz="900" b="1" dirty="0"/>
              <a:t>Director of </a:t>
            </a:r>
            <a:r>
              <a:rPr lang="en-US" sz="900" b="1" dirty="0" err="1"/>
              <a:t>Phutures</a:t>
            </a:r>
            <a:endParaRPr lang="en-US" sz="900" b="1" dirty="0"/>
          </a:p>
          <a:p>
            <a:r>
              <a:rPr lang="en-US" sz="900" b="1" dirty="0">
                <a:solidFill>
                  <a:srgbClr val="C00000"/>
                </a:solidFill>
              </a:rPr>
              <a:t>PhD &amp; Post-Docs</a:t>
            </a:r>
          </a:p>
          <a:p>
            <a:r>
              <a:rPr lang="en-US" sz="900" b="1" dirty="0"/>
              <a:t>r</a:t>
            </a:r>
            <a:r>
              <a:rPr lang="en-US" sz="900" dirty="0"/>
              <a:t>rao12@jhu.edu</a:t>
            </a:r>
          </a:p>
          <a:p>
            <a:endParaRPr lang="en-US" sz="11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AF6374E-79F3-48A2-A88A-35FB5DA76E0B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-2224482" y="4675811"/>
            <a:ext cx="764941" cy="7591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pic>
        <p:nvPicPr>
          <p:cNvPr id="12" name="Picture 2" descr="Sonjala Williams M.S.">
            <a:extLst>
              <a:ext uri="{FF2B5EF4-FFF2-40B4-BE49-F238E27FC236}">
                <a16:creationId xmlns:a16="http://schemas.microsoft.com/office/drawing/2014/main" id="{CA952B81-070F-4CE3-9511-B8BA4A38D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74" y="3461428"/>
            <a:ext cx="810154" cy="810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Roshni Rao, Ph.D">
            <a:extLst>
              <a:ext uri="{FF2B5EF4-FFF2-40B4-BE49-F238E27FC236}">
                <a16:creationId xmlns:a16="http://schemas.microsoft.com/office/drawing/2014/main" id="{20B45C1D-D2C4-4F4F-9BC8-7A4C9F969B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80" y="4869237"/>
            <a:ext cx="764941" cy="77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581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B7718D-2A07-42C6-BA4D-27071F844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242852"/>
                </a:solidFill>
              </a:rPr>
              <a:pPr/>
              <a:t>2</a:t>
            </a:fld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90CA49-16A8-4F8D-AB09-2675D34B7599}"/>
              </a:ext>
            </a:extLst>
          </p:cNvPr>
          <p:cNvSpPr txBox="1">
            <a:spLocks noChangeArrowheads="1"/>
          </p:cNvSpPr>
          <p:nvPr/>
        </p:nvSpPr>
        <p:spPr>
          <a:xfrm>
            <a:off x="417695" y="1660091"/>
            <a:ext cx="8367623" cy="23296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  <a:effectLst>
            <a:glow rad="101600">
              <a:srgbClr val="C00000">
                <a:alpha val="40000"/>
              </a:srgbClr>
            </a:glow>
          </a:effectLst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>
                <a:solidFill>
                  <a:srgbClr val="C00000"/>
                </a:solidFill>
              </a:rPr>
              <a:t>Our Mission: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b="0" dirty="0">
                <a:latin typeface="Franklin Gothic Medium" panose="020B0603020102020204" pitchFamily="34" charset="0"/>
              </a:rPr>
              <a:t>Provide all students and alumni the experiences, knowledge, skills and tools to make smart career decisions and to package and prepare themselves for their pursuits.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b="0" dirty="0">
                <a:latin typeface="Franklin Gothic Medium" panose="020B0603020102020204" pitchFamily="34" charset="0"/>
              </a:rPr>
              <a:t>Close the gap between what employers seek in graduates and what students / alumni are equipped with.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b="0" dirty="0">
                <a:latin typeface="Franklin Gothic Medium" panose="020B0603020102020204" pitchFamily="34" charset="0"/>
              </a:rPr>
              <a:t>Orchestrate university-wide connections to build the “best possible” career ready network.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b="0" dirty="0">
                <a:latin typeface="Franklin Gothic Medium" panose="020B0603020102020204" pitchFamily="34" charset="0"/>
              </a:rPr>
              <a:t>Build enduring career readiness capabilities – those that last beyond first destinations.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b="0" dirty="0">
                <a:latin typeface="Franklin Gothic Medium" panose="020B0603020102020204" pitchFamily="34" charset="0"/>
              </a:rPr>
              <a:t>Be a catalyst for alumni engagement – lifetime affiliation</a:t>
            </a:r>
            <a:r>
              <a:rPr lang="en-US" sz="1400" b="0" dirty="0"/>
              <a:t>.</a:t>
            </a:r>
          </a:p>
          <a:p>
            <a:endParaRPr lang="en-US" sz="1050" dirty="0">
              <a:solidFill>
                <a:schemeClr val="bg2">
                  <a:lumMod val="25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522B91E-700C-43FE-87C9-783C6E6BA167}"/>
              </a:ext>
            </a:extLst>
          </p:cNvPr>
          <p:cNvSpPr txBox="1">
            <a:spLocks/>
          </p:cNvSpPr>
          <p:nvPr/>
        </p:nvSpPr>
        <p:spPr>
          <a:xfrm>
            <a:off x="325465" y="596595"/>
            <a:ext cx="6749512" cy="69837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rgbClr val="002D7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rgbClr val="002060"/>
                </a:solidFill>
              </a:rPr>
              <a:t>Welcome ENGINEERING graduate STUDENTS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to the JOHNS HOPKINS Life Design lab</a:t>
            </a:r>
            <a:endParaRPr lang="en-US" sz="2000" dirty="0">
              <a:latin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35D5CB-2902-47DF-B4DD-2D6D7323720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17" y="4247156"/>
            <a:ext cx="2506934" cy="21765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C8C373-0CF3-46E8-9BA5-A242A36E449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571592" y="4053754"/>
            <a:ext cx="2059830" cy="276360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5D8A068-0381-427D-A072-EB218251554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363" y="4218587"/>
            <a:ext cx="2511156" cy="223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764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74B6A4-6678-471D-8823-61B332866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242852"/>
                </a:solidFill>
              </a:rPr>
              <a:pPr/>
              <a:t>3</a:t>
            </a:fld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3CACEF-AA60-4817-B9E6-9DD6E6FD3AA0}"/>
              </a:ext>
            </a:extLst>
          </p:cNvPr>
          <p:cNvSpPr txBox="1">
            <a:spLocks/>
          </p:cNvSpPr>
          <p:nvPr/>
        </p:nvSpPr>
        <p:spPr>
          <a:xfrm>
            <a:off x="335855" y="1416547"/>
            <a:ext cx="8540726" cy="5277551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55763" indent="-1655763"/>
            <a:endParaRPr lang="en-US" sz="1400" dirty="0">
              <a:solidFill>
                <a:srgbClr val="C00000"/>
              </a:solidFill>
            </a:endParaRPr>
          </a:p>
          <a:p>
            <a:pPr marL="53975" indent="-50800"/>
            <a:r>
              <a:rPr lang="en-US" sz="1200" dirty="0">
                <a:solidFill>
                  <a:srgbClr val="C00000"/>
                </a:solidFill>
              </a:rPr>
              <a:t> Behavioral Interview</a:t>
            </a:r>
            <a:r>
              <a:rPr lang="en-US" sz="1400" dirty="0">
                <a:solidFill>
                  <a:srgbClr val="C00000"/>
                </a:solidFill>
              </a:rPr>
              <a:t>:  </a:t>
            </a:r>
            <a:r>
              <a:rPr lang="en-US" sz="1200" b="0" dirty="0"/>
              <a:t>A job interview comprised of questions based on a person’s past performance in handling a       </a:t>
            </a:r>
            <a:r>
              <a:rPr lang="en-US" sz="1200" dirty="0">
                <a:solidFill>
                  <a:srgbClr val="C00000"/>
                </a:solidFill>
              </a:rPr>
              <a:t>(</a:t>
            </a:r>
            <a:r>
              <a:rPr lang="en-US" sz="1100" dirty="0">
                <a:solidFill>
                  <a:srgbClr val="C00000"/>
                </a:solidFill>
              </a:rPr>
              <a:t>See STAR METHOD</a:t>
            </a:r>
            <a:r>
              <a:rPr lang="en-US" sz="1200" dirty="0">
                <a:solidFill>
                  <a:srgbClr val="C00000"/>
                </a:solidFill>
              </a:rPr>
              <a:t>)     </a:t>
            </a:r>
            <a:r>
              <a:rPr lang="en-US" sz="1200" b="0" dirty="0"/>
              <a:t>specific situation or scenario, typically asked in the form of:  </a:t>
            </a:r>
            <a:r>
              <a:rPr lang="en-US" sz="1200" b="0" i="1" dirty="0">
                <a:solidFill>
                  <a:srgbClr val="0070C0"/>
                </a:solidFill>
              </a:rPr>
              <a:t>Tell me about a time when you…</a:t>
            </a:r>
            <a:endParaRPr lang="en-US" sz="1200" b="0" i="1" dirty="0"/>
          </a:p>
          <a:p>
            <a:pPr marL="1655763" indent="-50800">
              <a:spcBef>
                <a:spcPts val="0"/>
              </a:spcBef>
            </a:pPr>
            <a:r>
              <a:rPr lang="en-US" sz="1200" b="0" i="1" dirty="0"/>
              <a:t>	</a:t>
            </a:r>
            <a:r>
              <a:rPr lang="en-US" sz="1200" b="0" dirty="0"/>
              <a:t>The answer must  depict an event that the interviewee handled at a specific point in time. </a:t>
            </a:r>
          </a:p>
          <a:p>
            <a:pPr marL="1655763" indent="-1601788">
              <a:spcBef>
                <a:spcPts val="0"/>
              </a:spcBef>
            </a:pPr>
            <a:r>
              <a:rPr lang="en-US" sz="400" dirty="0">
                <a:solidFill>
                  <a:srgbClr val="C00000"/>
                </a:solidFill>
              </a:rPr>
              <a:t>  </a:t>
            </a:r>
          </a:p>
          <a:p>
            <a:pPr marL="1655763" indent="-1601788">
              <a:spcBef>
                <a:spcPts val="0"/>
              </a:spcBef>
            </a:pPr>
            <a:r>
              <a:rPr lang="en-US" sz="1200" dirty="0">
                <a:solidFill>
                  <a:srgbClr val="C00000"/>
                </a:solidFill>
              </a:rPr>
              <a:t>Bi-Cultural:</a:t>
            </a:r>
            <a:r>
              <a:rPr lang="en-US" sz="1200" b="0" dirty="0">
                <a:solidFill>
                  <a:srgbClr val="C00000"/>
                </a:solidFill>
              </a:rPr>
              <a:t>  	</a:t>
            </a:r>
            <a:r>
              <a:rPr lang="en-US" sz="1200" b="0" dirty="0"/>
              <a:t>The ability to view, understand and accept events, practices and protocols through the perspectives of one’s original culture and a second culture in which one has been immersed.</a:t>
            </a:r>
          </a:p>
          <a:p>
            <a:pPr marL="1655763" indent="-1601788">
              <a:spcBef>
                <a:spcPts val="0"/>
              </a:spcBef>
            </a:pPr>
            <a:r>
              <a:rPr lang="en-US" sz="400" b="0" dirty="0"/>
              <a:t> </a:t>
            </a:r>
          </a:p>
          <a:p>
            <a:pPr marL="1655763" indent="-1655763"/>
            <a:r>
              <a:rPr lang="en-US" sz="1200" dirty="0">
                <a:solidFill>
                  <a:srgbClr val="C00000"/>
                </a:solidFill>
              </a:rPr>
              <a:t> Culture: </a:t>
            </a:r>
            <a:r>
              <a:rPr lang="en-US" sz="1200" b="0" dirty="0">
                <a:solidFill>
                  <a:srgbClr val="C00000"/>
                </a:solidFill>
              </a:rPr>
              <a:t> 	</a:t>
            </a:r>
            <a:r>
              <a:rPr lang="en-US" sz="1200" b="0" dirty="0"/>
              <a:t>How one thinks, acts, believes, and interacts, based on the society in which one was raised.</a:t>
            </a:r>
          </a:p>
          <a:p>
            <a:pPr marL="1655763" indent="-1655763"/>
            <a:r>
              <a:rPr lang="en-US" sz="400" b="0" dirty="0"/>
              <a:t> </a:t>
            </a:r>
          </a:p>
          <a:p>
            <a:pPr marL="1655763" indent="-1655763"/>
            <a:r>
              <a:rPr lang="en-US" sz="1200" dirty="0">
                <a:solidFill>
                  <a:srgbClr val="C00000"/>
                </a:solidFill>
              </a:rPr>
              <a:t> Fit:</a:t>
            </a:r>
            <a:r>
              <a:rPr lang="en-US" sz="1200" b="0" dirty="0">
                <a:solidFill>
                  <a:srgbClr val="C00000"/>
                </a:solidFill>
              </a:rPr>
              <a:t>  	</a:t>
            </a:r>
            <a:r>
              <a:rPr lang="en-US" sz="1200" b="0" dirty="0"/>
              <a:t>The ability for an individual to effectively connect and work with a team through knowledge, experience, likability and sharing of common work-related values, traits, behaviors and attitudes.</a:t>
            </a:r>
          </a:p>
          <a:p>
            <a:pPr marL="1655763" indent="-1655763"/>
            <a:r>
              <a:rPr lang="en-US" sz="400" dirty="0">
                <a:solidFill>
                  <a:srgbClr val="C00000"/>
                </a:solidFill>
              </a:rPr>
              <a:t> </a:t>
            </a:r>
          </a:p>
          <a:p>
            <a:pPr marL="1655763" indent="-1655763"/>
            <a:r>
              <a:rPr lang="en-US" sz="1200" dirty="0">
                <a:solidFill>
                  <a:srgbClr val="C00000"/>
                </a:solidFill>
              </a:rPr>
              <a:t> Green Card:  </a:t>
            </a:r>
            <a:r>
              <a:rPr lang="en-US" sz="1200" b="0" dirty="0">
                <a:solidFill>
                  <a:srgbClr val="C00000"/>
                </a:solidFill>
              </a:rPr>
              <a:t>	</a:t>
            </a:r>
            <a:r>
              <a:rPr lang="en-US" sz="1200" dirty="0">
                <a:solidFill>
                  <a:srgbClr val="C00000"/>
                </a:solidFill>
              </a:rPr>
              <a:t>See Permanent Resident    </a:t>
            </a:r>
            <a:r>
              <a:rPr lang="en-US" sz="1200" b="0" dirty="0"/>
              <a:t>Green Card Holders may plan to eventually attain US citizenship.</a:t>
            </a:r>
            <a:endParaRPr lang="en-US" sz="1200" dirty="0">
              <a:solidFill>
                <a:srgbClr val="C00000"/>
              </a:solidFill>
            </a:endParaRPr>
          </a:p>
          <a:p>
            <a:pPr marL="1655763" indent="-1655763"/>
            <a:r>
              <a:rPr lang="en-US" sz="400" b="0" dirty="0">
                <a:solidFill>
                  <a:srgbClr val="C00000"/>
                </a:solidFill>
              </a:rPr>
              <a:t>   </a:t>
            </a:r>
          </a:p>
          <a:p>
            <a:pPr marL="1655763" indent="-1655763"/>
            <a:r>
              <a:rPr lang="en-US" sz="1200" dirty="0">
                <a:solidFill>
                  <a:srgbClr val="C00000"/>
                </a:solidFill>
              </a:rPr>
              <a:t> H-1B Visa</a:t>
            </a:r>
            <a:r>
              <a:rPr lang="en-US" sz="1200" b="0" dirty="0">
                <a:solidFill>
                  <a:srgbClr val="C00000"/>
                </a:solidFill>
              </a:rPr>
              <a:t>:   	</a:t>
            </a:r>
            <a:r>
              <a:rPr lang="en-US" sz="1200" b="0" dirty="0"/>
              <a:t>An employer-sponsored work visa </a:t>
            </a:r>
            <a:r>
              <a:rPr lang="en-US" sz="1200" b="0" dirty="0" err="1"/>
              <a:t>visa</a:t>
            </a:r>
            <a:r>
              <a:rPr lang="en-US" sz="1200" b="0" dirty="0"/>
              <a:t> for an international college graduate after OPT has ended, with a maximum term of 6 years.</a:t>
            </a:r>
          </a:p>
          <a:p>
            <a:pPr marL="1655763" indent="-1655763"/>
            <a:r>
              <a:rPr lang="en-US" sz="400" b="0" dirty="0">
                <a:solidFill>
                  <a:srgbClr val="C00000"/>
                </a:solidFill>
              </a:rPr>
              <a:t> </a:t>
            </a:r>
          </a:p>
          <a:p>
            <a:pPr marL="1655763" indent="-1655763"/>
            <a:r>
              <a:rPr lang="en-US" sz="1200" dirty="0">
                <a:solidFill>
                  <a:srgbClr val="C00000"/>
                </a:solidFill>
              </a:rPr>
              <a:t> Interviewee:  </a:t>
            </a:r>
            <a:r>
              <a:rPr lang="en-US" sz="1200" b="0" dirty="0">
                <a:solidFill>
                  <a:srgbClr val="C00000"/>
                </a:solidFill>
              </a:rPr>
              <a:t>	</a:t>
            </a:r>
            <a:r>
              <a:rPr lang="en-US" sz="1200" b="0" dirty="0"/>
              <a:t>A person who is interviewed and evaluated for their ability and interest to perform an available work position within an organization.</a:t>
            </a:r>
          </a:p>
          <a:p>
            <a:pPr marL="1655763" indent="-1655763"/>
            <a:r>
              <a:rPr lang="en-US" sz="400" b="0" dirty="0"/>
              <a:t> </a:t>
            </a:r>
          </a:p>
          <a:p>
            <a:pPr marL="1655763" indent="-1655763"/>
            <a:r>
              <a:rPr lang="en-US" sz="1200" dirty="0">
                <a:solidFill>
                  <a:srgbClr val="C00000"/>
                </a:solidFill>
              </a:rPr>
              <a:t> Interviewer:  </a:t>
            </a:r>
            <a:r>
              <a:rPr lang="en-US" sz="1200" b="0" dirty="0">
                <a:solidFill>
                  <a:srgbClr val="C00000"/>
                </a:solidFill>
              </a:rPr>
              <a:t>	</a:t>
            </a:r>
            <a:r>
              <a:rPr lang="en-US" sz="1200" b="0" dirty="0"/>
              <a:t>A person or group, often in authority, who conducts a job interview to determine someone’s qualifications and suitability for a specific job opening within an organization.</a:t>
            </a:r>
          </a:p>
          <a:p>
            <a:pPr marL="1544638" indent="-1544638"/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051BF0-7CDC-4273-839C-569D40B22CA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35855" y="849436"/>
            <a:ext cx="2709267" cy="577042"/>
          </a:xfrm>
          <a:prstGeom prst="rect">
            <a:avLst/>
          </a:prstGeom>
        </p:spPr>
      </p:pic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B974174C-8993-4955-9294-EC038AAD80AC}"/>
              </a:ext>
            </a:extLst>
          </p:cNvPr>
          <p:cNvSpPr txBox="1">
            <a:spLocks/>
          </p:cNvSpPr>
          <p:nvPr/>
        </p:nvSpPr>
        <p:spPr>
          <a:xfrm>
            <a:off x="2956761" y="902159"/>
            <a:ext cx="4876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1800" dirty="0">
                <a:solidFill>
                  <a:srgbClr val="C00000"/>
                </a:solidFill>
              </a:rPr>
              <a:t>Terms Used in This Presentation (1 of 2)</a:t>
            </a:r>
          </a:p>
        </p:txBody>
      </p:sp>
    </p:spTree>
    <p:extLst>
      <p:ext uri="{BB962C8B-B14F-4D97-AF65-F5344CB8AC3E}">
        <p14:creationId xmlns:p14="http://schemas.microsoft.com/office/powerpoint/2010/main" val="3260353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059620-195C-4ABA-A80F-1FE1DD990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242852"/>
                </a:solidFill>
              </a:rPr>
              <a:pPr/>
              <a:t>4</a:t>
            </a:fld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127194-7D41-4CE5-95C8-7446D7491C16}"/>
              </a:ext>
            </a:extLst>
          </p:cNvPr>
          <p:cNvSpPr txBox="1">
            <a:spLocks/>
          </p:cNvSpPr>
          <p:nvPr/>
        </p:nvSpPr>
        <p:spPr>
          <a:xfrm>
            <a:off x="335854" y="1560075"/>
            <a:ext cx="8652871" cy="5074721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73288" indent="-2173288">
              <a:tabLst>
                <a:tab pos="3146425" algn="l"/>
              </a:tabLst>
            </a:pPr>
            <a:r>
              <a:rPr lang="en-US" sz="300" dirty="0">
                <a:solidFill>
                  <a:srgbClr val="C00000"/>
                </a:solidFill>
              </a:rPr>
              <a:t> </a:t>
            </a:r>
          </a:p>
          <a:p>
            <a:pPr marL="2170113" indent="-2170113">
              <a:spcAft>
                <a:spcPts val="0"/>
              </a:spcAft>
            </a:pPr>
            <a:r>
              <a:rPr lang="en-US" sz="1200" dirty="0">
                <a:solidFill>
                  <a:srgbClr val="C00000"/>
                </a:solidFill>
              </a:rPr>
              <a:t>Likability:  </a:t>
            </a:r>
            <a:r>
              <a:rPr lang="en-US" sz="1200" b="0" dirty="0">
                <a:solidFill>
                  <a:srgbClr val="C00000"/>
                </a:solidFill>
              </a:rPr>
              <a:t>	</a:t>
            </a:r>
            <a:r>
              <a:rPr lang="en-US" sz="1200" b="0" dirty="0"/>
              <a:t>The extent by which people may take interest in and enjoy the company of another person. </a:t>
            </a:r>
          </a:p>
          <a:p>
            <a:pPr marL="2170113" indent="-2170113">
              <a:spcAft>
                <a:spcPts val="0"/>
              </a:spcAft>
            </a:pPr>
            <a:endParaRPr lang="en-US" sz="600" b="0" dirty="0"/>
          </a:p>
          <a:p>
            <a:pPr marL="2170113" indent="-2170113"/>
            <a:r>
              <a:rPr lang="en-US" sz="1200" dirty="0">
                <a:solidFill>
                  <a:srgbClr val="C00000"/>
                </a:solidFill>
              </a:rPr>
              <a:t>LinkedIn:  </a:t>
            </a:r>
            <a:r>
              <a:rPr lang="en-US" sz="1200" b="0" dirty="0">
                <a:solidFill>
                  <a:srgbClr val="C00000"/>
                </a:solidFill>
              </a:rPr>
              <a:t>	</a:t>
            </a:r>
            <a:r>
              <a:rPr lang="en-US" sz="1200" b="0" dirty="0"/>
              <a:t>An online social media site that facilitates individuals to connect, maintain contact, and share photographs or articles of interest with people they know or have something in common.</a:t>
            </a:r>
            <a:endParaRPr lang="en-US" sz="800" dirty="0">
              <a:solidFill>
                <a:srgbClr val="C00000"/>
              </a:solidFill>
            </a:endParaRPr>
          </a:p>
          <a:p>
            <a:r>
              <a:rPr lang="en-US" sz="1200" dirty="0">
                <a:solidFill>
                  <a:srgbClr val="C00000"/>
                </a:solidFill>
              </a:rPr>
              <a:t>ONE HOP		        </a:t>
            </a:r>
            <a:r>
              <a:rPr lang="en-US" sz="1200" b="0" dirty="0"/>
              <a:t>A Johns Hopkins Mentoring Program for students to connect with alumni for career advice.</a:t>
            </a:r>
            <a:endParaRPr lang="en-US" sz="1200" dirty="0">
              <a:solidFill>
                <a:srgbClr val="C00000"/>
              </a:solidFill>
            </a:endParaRPr>
          </a:p>
          <a:p>
            <a:r>
              <a:rPr lang="en-US" sz="1200" dirty="0">
                <a:solidFill>
                  <a:srgbClr val="C00000"/>
                </a:solidFill>
              </a:rPr>
              <a:t>Optional Practical Training:    </a:t>
            </a:r>
            <a:r>
              <a:rPr lang="en-US" sz="1200" b="0" dirty="0"/>
              <a:t>A benefit of F-1 status which provides temporary employment authorization for practical </a:t>
            </a:r>
            <a:r>
              <a:rPr lang="en-US" sz="1200" dirty="0">
                <a:solidFill>
                  <a:srgbClr val="C00000"/>
                </a:solidFill>
              </a:rPr>
              <a:t>(OPT)		        </a:t>
            </a:r>
            <a:r>
              <a:rPr lang="en-US" sz="1200" b="0" dirty="0"/>
              <a:t>training related to the student’s major area of study.</a:t>
            </a:r>
            <a:r>
              <a:rPr lang="en-US" sz="1200" b="0" dirty="0">
                <a:solidFill>
                  <a:srgbClr val="C00000"/>
                </a:solidFill>
              </a:rPr>
              <a:t>	</a:t>
            </a:r>
            <a:endParaRPr lang="en-US" sz="1100" b="0" dirty="0"/>
          </a:p>
          <a:p>
            <a:pPr>
              <a:spcBef>
                <a:spcPts val="900"/>
              </a:spcBef>
              <a:tabLst>
                <a:tab pos="2173288" algn="l"/>
              </a:tabLst>
            </a:pPr>
            <a:r>
              <a:rPr lang="en-US" sz="1200" dirty="0">
                <a:solidFill>
                  <a:srgbClr val="C00000"/>
                </a:solidFill>
              </a:rPr>
              <a:t>Permanent Resident /</a:t>
            </a:r>
            <a:r>
              <a:rPr lang="en-US" sz="1200" b="0" dirty="0">
                <a:solidFill>
                  <a:srgbClr val="C00000"/>
                </a:solidFill>
              </a:rPr>
              <a:t>	</a:t>
            </a:r>
            <a:r>
              <a:rPr lang="en-US" sz="1200" b="0" dirty="0"/>
              <a:t>Someone who was granted permission to live and work in the U.S. on a permanent basis,     </a:t>
            </a:r>
            <a:r>
              <a:rPr lang="en-US" sz="1200" dirty="0">
                <a:solidFill>
                  <a:srgbClr val="C00000"/>
                </a:solidFill>
              </a:rPr>
              <a:t>Green Card Holder	</a:t>
            </a:r>
            <a:r>
              <a:rPr lang="en-US" sz="1200" b="0" dirty="0"/>
              <a:t>often sponsored for H1-B status by an employer.	</a:t>
            </a:r>
            <a:endParaRPr lang="en-US" sz="400" b="0" dirty="0"/>
          </a:p>
          <a:p>
            <a:pPr marL="2173288" indent="-2173288">
              <a:spcBef>
                <a:spcPts val="600"/>
              </a:spcBef>
              <a:spcAft>
                <a:spcPts val="1200"/>
              </a:spcAft>
              <a:tabLst>
                <a:tab pos="3146425" algn="l"/>
              </a:tabLst>
            </a:pPr>
            <a:r>
              <a:rPr lang="en-US" sz="1200" dirty="0">
                <a:solidFill>
                  <a:srgbClr val="C00000"/>
                </a:solidFill>
              </a:rPr>
              <a:t>Plan A, Plan B, Plan C, etc.:  </a:t>
            </a:r>
            <a:r>
              <a:rPr lang="en-US" sz="1200" b="0" dirty="0">
                <a:solidFill>
                  <a:srgbClr val="C00000"/>
                </a:solidFill>
              </a:rPr>
              <a:t>	</a:t>
            </a:r>
            <a:r>
              <a:rPr lang="en-US" sz="1200" b="0" dirty="0"/>
              <a:t>Alternative plans, in this case, applied to employment possibilities to increase chances to remain in or to eventually return to the United States for work.</a:t>
            </a:r>
          </a:p>
          <a:p>
            <a:pPr marL="2173288" indent="-2173288"/>
            <a:r>
              <a:rPr lang="en-US" sz="1200" dirty="0">
                <a:solidFill>
                  <a:srgbClr val="C00000"/>
                </a:solidFill>
              </a:rPr>
              <a:t>Networking:  </a:t>
            </a:r>
            <a:r>
              <a:rPr lang="en-US" sz="1200" b="0" dirty="0">
                <a:solidFill>
                  <a:srgbClr val="C00000"/>
                </a:solidFill>
              </a:rPr>
              <a:t>	</a:t>
            </a:r>
            <a:r>
              <a:rPr lang="en-US" sz="1200" b="0" dirty="0"/>
              <a:t>The practice of connecting with other people with whom one has something in common or a shared interest, often accomplished through third-party referrals, direct outreach, or social media sites such as LinkedIn, One Hop, etc.</a:t>
            </a:r>
          </a:p>
          <a:p>
            <a:pPr marL="2173288" indent="-2173288"/>
            <a:r>
              <a:rPr lang="en-US" sz="1200" dirty="0">
                <a:solidFill>
                  <a:srgbClr val="C00000"/>
                </a:solidFill>
              </a:rPr>
              <a:t>Passion</a:t>
            </a:r>
            <a:r>
              <a:rPr lang="en-US" sz="1200" b="0" dirty="0">
                <a:solidFill>
                  <a:srgbClr val="C00000"/>
                </a:solidFill>
              </a:rPr>
              <a:t>:  	</a:t>
            </a:r>
            <a:r>
              <a:rPr lang="en-US" sz="1200" b="0" dirty="0"/>
              <a:t>Extreme pleasure or liking for an activity, an item, a place, a belief, or a practice.</a:t>
            </a:r>
            <a:endParaRPr lang="en-US" sz="400" dirty="0">
              <a:solidFill>
                <a:srgbClr val="C00000"/>
              </a:solidFill>
            </a:endParaRPr>
          </a:p>
          <a:p>
            <a:pPr marL="2173288" indent="-2173288"/>
            <a:r>
              <a:rPr lang="en-US" sz="1200" dirty="0">
                <a:solidFill>
                  <a:srgbClr val="C00000"/>
                </a:solidFill>
              </a:rPr>
              <a:t>STAR Method:</a:t>
            </a:r>
            <a:r>
              <a:rPr lang="en-US" sz="1200" b="0" dirty="0"/>
              <a:t>	A method to answer Behavioral Interview questions </a:t>
            </a:r>
            <a:r>
              <a:rPr lang="en-US" sz="1200" b="0" dirty="0">
                <a:solidFill>
                  <a:srgbClr val="C00000"/>
                </a:solidFill>
              </a:rPr>
              <a:t>(see above) </a:t>
            </a:r>
            <a:r>
              <a:rPr lang="en-US" sz="1200" b="0" dirty="0"/>
              <a:t>based</a:t>
            </a:r>
            <a:r>
              <a:rPr lang="en-US" sz="1200" b="0" dirty="0">
                <a:solidFill>
                  <a:srgbClr val="C00000"/>
                </a:solidFill>
              </a:rPr>
              <a:t> </a:t>
            </a:r>
            <a:r>
              <a:rPr lang="en-US" sz="1200" b="0" dirty="0"/>
              <a:t>on a specific experience or scenario where the interviewee describes a past </a:t>
            </a:r>
            <a:r>
              <a:rPr lang="en-US" sz="1200" dirty="0">
                <a:solidFill>
                  <a:srgbClr val="C00000"/>
                </a:solidFill>
              </a:rPr>
              <a:t>S</a:t>
            </a:r>
            <a:r>
              <a:rPr lang="en-US" sz="1200" dirty="0"/>
              <a:t>ITUATION</a:t>
            </a:r>
            <a:r>
              <a:rPr lang="en-US" sz="1200" b="0" dirty="0"/>
              <a:t>, the </a:t>
            </a:r>
            <a:r>
              <a:rPr lang="en-US" sz="1200" dirty="0">
                <a:solidFill>
                  <a:srgbClr val="C00000"/>
                </a:solidFill>
              </a:rPr>
              <a:t>T</a:t>
            </a:r>
            <a:r>
              <a:rPr lang="en-US" sz="1200" dirty="0"/>
              <a:t>ASK </a:t>
            </a:r>
            <a:r>
              <a:rPr lang="en-US" sz="1200" b="0" dirty="0"/>
              <a:t>needed to resolve the situation, </a:t>
            </a:r>
            <a:r>
              <a:rPr lang="en-US" sz="1200" dirty="0">
                <a:solidFill>
                  <a:srgbClr val="C00000"/>
                </a:solidFill>
              </a:rPr>
              <a:t>A</a:t>
            </a:r>
            <a:r>
              <a:rPr lang="en-US" sz="1200" dirty="0"/>
              <a:t>CTIONS</a:t>
            </a:r>
            <a:r>
              <a:rPr lang="en-US" sz="1200" b="0" dirty="0"/>
              <a:t> taken to resolve the situation, and end </a:t>
            </a:r>
            <a:r>
              <a:rPr lang="en-US" sz="1200" dirty="0">
                <a:solidFill>
                  <a:srgbClr val="C00000"/>
                </a:solidFill>
              </a:rPr>
              <a:t>R</a:t>
            </a:r>
            <a:r>
              <a:rPr lang="en-US" sz="1200" dirty="0"/>
              <a:t>ESULT.</a:t>
            </a:r>
          </a:p>
          <a:p>
            <a:pPr marL="2173288" indent="-2173288"/>
            <a:r>
              <a:rPr lang="en-US" sz="400" dirty="0">
                <a:solidFill>
                  <a:srgbClr val="C00000"/>
                </a:solidFill>
              </a:rPr>
              <a:t> </a:t>
            </a:r>
          </a:p>
          <a:p>
            <a:pPr marL="2173288" indent="-2173288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solidFill>
                  <a:srgbClr val="C00000"/>
                </a:solidFill>
              </a:rPr>
              <a:t>STEM:   </a:t>
            </a:r>
            <a:r>
              <a:rPr lang="en-US" sz="1200" b="0" dirty="0">
                <a:solidFill>
                  <a:srgbClr val="C00000"/>
                </a:solidFill>
              </a:rPr>
              <a:t>	</a:t>
            </a:r>
            <a:r>
              <a:rPr lang="en-US" sz="1100" dirty="0"/>
              <a:t>Science, Technology,  Engineering,  Mathematics  </a:t>
            </a:r>
            <a:r>
              <a:rPr lang="en-US" sz="1100" b="0" dirty="0"/>
              <a:t>as applied to a field of study or work setting.</a:t>
            </a:r>
          </a:p>
          <a:p>
            <a:pPr marL="1544638" indent="-1544638"/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A2511D-F05C-425F-89CD-8B3552EA5F0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35854" y="293790"/>
            <a:ext cx="2709267" cy="577042"/>
          </a:xfrm>
          <a:prstGeom prst="rect">
            <a:avLst/>
          </a:prstGeom>
        </p:spPr>
      </p:pic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8B56127D-52B4-4518-9186-D2264A778A1D}"/>
              </a:ext>
            </a:extLst>
          </p:cNvPr>
          <p:cNvSpPr txBox="1">
            <a:spLocks/>
          </p:cNvSpPr>
          <p:nvPr/>
        </p:nvSpPr>
        <p:spPr>
          <a:xfrm>
            <a:off x="2956761" y="437869"/>
            <a:ext cx="4876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1800" dirty="0">
                <a:solidFill>
                  <a:srgbClr val="C00000"/>
                </a:solidFill>
              </a:rPr>
              <a:t>Terms Used in This Presentation (2 of 2)</a:t>
            </a:r>
          </a:p>
        </p:txBody>
      </p:sp>
    </p:spTree>
    <p:extLst>
      <p:ext uri="{BB962C8B-B14F-4D97-AF65-F5344CB8AC3E}">
        <p14:creationId xmlns:p14="http://schemas.microsoft.com/office/powerpoint/2010/main" val="72445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190" y="4339412"/>
            <a:ext cx="8775161" cy="2229462"/>
          </a:xfrm>
        </p:spPr>
        <p:txBody>
          <a:bodyPr>
            <a:normAutofit fontScale="92500" lnSpcReduction="10000"/>
          </a:bodyPr>
          <a:lstStyle/>
          <a:p>
            <a:pPr marL="115888"/>
            <a:r>
              <a:rPr lang="en-US" sz="1800" dirty="0"/>
              <a:t>You may feel uncertain or overwhelmed when starting your US-based job search. The process ramps up quickly in September, so you must prepare early.</a:t>
            </a:r>
          </a:p>
          <a:p>
            <a:pPr marL="115888"/>
            <a:r>
              <a:rPr lang="en-US" sz="1300" dirty="0"/>
              <a:t> </a:t>
            </a:r>
          </a:p>
          <a:p>
            <a:pPr marL="115888"/>
            <a:r>
              <a:rPr lang="en-US" sz="1800" dirty="0"/>
              <a:t>Your Life Design Educator is aware of these challenges and will help you prepare.</a:t>
            </a:r>
          </a:p>
          <a:p>
            <a:pPr marL="115888" algn="just"/>
            <a:r>
              <a:rPr lang="en-US" sz="1300" dirty="0"/>
              <a:t> </a:t>
            </a:r>
          </a:p>
          <a:p>
            <a:pPr marL="115888"/>
            <a:r>
              <a:rPr lang="en-US" sz="1800" dirty="0"/>
              <a:t>Try to overcome any cultural barriers from home that may impede pursuing your career goals and job search in the US.</a:t>
            </a: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242852"/>
                </a:solidFill>
              </a:rPr>
              <a:pPr/>
              <a:t>5</a:t>
            </a:fld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3B3FCF5-73DF-4C1C-9AD5-8A9E29972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7"/>
            <a:ext cx="5791200" cy="698183"/>
          </a:xfrm>
        </p:spPr>
        <p:txBody>
          <a:bodyPr>
            <a:normAutofit fontScale="90000"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JOHNS HOPKINS Life design lab</a:t>
            </a:r>
            <a:br>
              <a:rPr lang="en-US" sz="20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ENGINEERING GRADUATE STUDENTS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C89A699-6701-460C-A3EA-60E4426A998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002" y="1379350"/>
            <a:ext cx="3010852" cy="191708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5240E20-A77D-4A92-95D1-D66744CFF57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29" y="1071629"/>
            <a:ext cx="4904336" cy="2705530"/>
          </a:xfrm>
          <a:prstGeom prst="rect">
            <a:avLst/>
          </a:prstGeom>
        </p:spPr>
      </p:pic>
      <p:sp>
        <p:nvSpPr>
          <p:cNvPr id="9" name="Trapezoid 8">
            <a:extLst>
              <a:ext uri="{FF2B5EF4-FFF2-40B4-BE49-F238E27FC236}">
                <a16:creationId xmlns:a16="http://schemas.microsoft.com/office/drawing/2014/main" id="{E454EE7B-0293-45AA-9673-19309801D03D}"/>
              </a:ext>
            </a:extLst>
          </p:cNvPr>
          <p:cNvSpPr/>
          <p:nvPr/>
        </p:nvSpPr>
        <p:spPr>
          <a:xfrm>
            <a:off x="1852048" y="3296433"/>
            <a:ext cx="5153186" cy="838136"/>
          </a:xfrm>
          <a:prstGeom prst="trapezoi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You’ll want to learn to tell your story      and start interacting with people.</a:t>
            </a:r>
          </a:p>
        </p:txBody>
      </p:sp>
    </p:spTree>
    <p:extLst>
      <p:ext uri="{BB962C8B-B14F-4D97-AF65-F5344CB8AC3E}">
        <p14:creationId xmlns:p14="http://schemas.microsoft.com/office/powerpoint/2010/main" val="747995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959" y="4488766"/>
            <a:ext cx="8518322" cy="2028271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dirty="0">
                <a:solidFill>
                  <a:srgbClr val="C00000"/>
                </a:solidFill>
              </a:rPr>
              <a:t>Who are you?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3600" dirty="0">
                <a:solidFill>
                  <a:srgbClr val="C00000"/>
                </a:solidFill>
              </a:rPr>
              <a:t> Why did you come to study in the US? 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3600" dirty="0">
                <a:solidFill>
                  <a:srgbClr val="C00000"/>
                </a:solidFill>
              </a:rPr>
              <a:t> How has your culture influenced you?                                                                          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3600" dirty="0">
                <a:solidFill>
                  <a:srgbClr val="C00000"/>
                </a:solidFill>
              </a:rPr>
              <a:t> What strengths &amp; weaknesses do you bring to your graduate study?</a:t>
            </a:r>
          </a:p>
          <a:p>
            <a:pPr marL="4457700"/>
            <a:endParaRPr lang="en-US" sz="34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242852"/>
                </a:solidFill>
              </a:rPr>
              <a:pPr/>
              <a:t>6</a:t>
            </a:fld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3B3FCF5-73DF-4C1C-9AD5-8A9E29972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7"/>
            <a:ext cx="5791200" cy="698183"/>
          </a:xfrm>
        </p:spPr>
        <p:txBody>
          <a:bodyPr>
            <a:normAutofit fontScale="90000"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JOHNS HOPKINS Life design lab</a:t>
            </a:r>
            <a:br>
              <a:rPr lang="en-US" sz="20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ENGINEERING graduate STUDENTS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Trapezoid 13">
            <a:extLst>
              <a:ext uri="{FF2B5EF4-FFF2-40B4-BE49-F238E27FC236}">
                <a16:creationId xmlns:a16="http://schemas.microsoft.com/office/drawing/2014/main" id="{0B602B6C-9CAA-4F4F-8874-FF6B7E58D41B}"/>
              </a:ext>
            </a:extLst>
          </p:cNvPr>
          <p:cNvSpPr/>
          <p:nvPr/>
        </p:nvSpPr>
        <p:spPr>
          <a:xfrm>
            <a:off x="338959" y="3616791"/>
            <a:ext cx="8579143" cy="838136"/>
          </a:xfrm>
          <a:prstGeom prst="trapezoid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C0D1CFD-15CC-47C6-8AE4-F538629DA1AE}"/>
              </a:ext>
            </a:extLst>
          </p:cNvPr>
          <p:cNvSpPr txBox="1"/>
          <p:nvPr/>
        </p:nvSpPr>
        <p:spPr>
          <a:xfrm>
            <a:off x="699148" y="3819112"/>
            <a:ext cx="7861516" cy="369332"/>
          </a:xfrm>
          <a:prstGeom prst="rect">
            <a:avLst/>
          </a:prstGeom>
          <a:noFill/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You’ll want to learn to tell your story and start interacting with people.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95C26D3-2743-4412-8165-79D5F4792BD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64085" y="1504415"/>
            <a:ext cx="8158829" cy="204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06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176" y="1670588"/>
            <a:ext cx="8051370" cy="3306036"/>
          </a:xfrm>
        </p:spPr>
        <p:txBody>
          <a:bodyPr>
            <a:normAutofit fontScale="47500" lnSpcReduction="2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sz="3200" dirty="0"/>
          </a:p>
          <a:p>
            <a:pPr marL="4457700" indent="-4457700"/>
            <a:r>
              <a:rPr lang="en-US" sz="3600" dirty="0">
                <a:solidFill>
                  <a:srgbClr val="C00000"/>
                </a:solidFill>
              </a:rPr>
              <a:t>SOME EMPLOYER VIEWS ON INTERNATIONAL STUDENTS</a:t>
            </a:r>
            <a:endParaRPr lang="en-US" sz="2200" dirty="0"/>
          </a:p>
          <a:p>
            <a:pPr algn="just">
              <a:lnSpc>
                <a:spcPct val="170000"/>
              </a:lnSpc>
            </a:pPr>
            <a:r>
              <a:rPr lang="en-US" sz="3600" b="0" dirty="0"/>
              <a:t>Bureaucratic legal costs, deadlines, and risks associated with sponsorship can lead some employers to be reluctant to hire students needing H-1B visa sponsorship… and there is no guarantee that the H1-B lottery process will be successful for every international student. Demand for H-1B visas has exceeded the available annual number of visas, leading some companies to view the process as a hassle.</a:t>
            </a:r>
          </a:p>
          <a:p>
            <a:endParaRPr lang="en-US" sz="3600" b="0" dirty="0"/>
          </a:p>
          <a:p>
            <a:pPr marL="465138">
              <a:lnSpc>
                <a:spcPct val="100000"/>
              </a:lnSpc>
              <a:spcBef>
                <a:spcPts val="0"/>
              </a:spcBef>
            </a:pPr>
            <a:endParaRPr lang="en-US" sz="3200" dirty="0">
              <a:solidFill>
                <a:srgbClr val="0070C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pPr marL="465138">
              <a:lnSpc>
                <a:spcPct val="100000"/>
              </a:lnSpc>
              <a:spcBef>
                <a:spcPts val="0"/>
              </a:spcBef>
            </a:pP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242852"/>
                </a:solidFill>
              </a:rPr>
              <a:pPr/>
              <a:t>7</a:t>
            </a:fld>
            <a:endParaRPr lang="en-US" dirty="0">
              <a:solidFill>
                <a:srgbClr val="242852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A0489F-CD42-48C8-813B-A064D540C54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73" y="190721"/>
            <a:ext cx="2789533" cy="15760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E9F013A-7AF7-4F72-8A57-65438C70959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157" y="4884659"/>
            <a:ext cx="1915476" cy="191547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3CCFD8-8553-4E1D-9941-2C59F631BA0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850" y="309547"/>
            <a:ext cx="1945571" cy="13077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D425405-E6B8-48FF-993B-EDF1307335D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065" y="4993864"/>
            <a:ext cx="2545598" cy="16970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0D3DDD2-4EC2-4DAB-83C8-A7047275260A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3215898" y="4835281"/>
            <a:ext cx="2325054" cy="17437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331F466-6EDF-44CE-AF7B-15A77BEB61FB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3348372" y="4976624"/>
            <a:ext cx="2050049" cy="146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029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63CCFD8-8553-4E1D-9941-2C59F631BA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32732" y="295391"/>
            <a:ext cx="1801598" cy="130825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210" y="1630127"/>
            <a:ext cx="8392332" cy="3551474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sz="3200" dirty="0"/>
          </a:p>
          <a:p>
            <a:pPr marL="4457700" indent="-4457700" algn="ctr"/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SOME EMPLOYER VIEWS ON INTERNATIONAL STUDENTS</a:t>
            </a:r>
            <a:endParaRPr lang="en-US" sz="22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rgbClr val="C00000"/>
                </a:solidFill>
              </a:rPr>
              <a:t>Well-known companies that attract many applicants may base hiring upon availability of qualified citizens to fill job openings.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rgbClr val="C00000"/>
                </a:solidFill>
              </a:rPr>
              <a:t>Others may understand the process but think they don’t need to hire international students -- so they choose not to interview them.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rgbClr val="C00000"/>
                </a:solidFill>
              </a:rPr>
              <a:t>Some are confused about the process:  What they can and cannot do.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rgbClr val="C00000"/>
                </a:solidFill>
              </a:rPr>
              <a:t>Employers care first about their own needs and goals –  </a:t>
            </a:r>
          </a:p>
          <a:p>
            <a:pPr lvl="0"/>
            <a:r>
              <a:rPr lang="en-US" sz="3600" b="0" dirty="0">
                <a:solidFill>
                  <a:srgbClr val="C00000"/>
                </a:solidFill>
                <a:latin typeface="Ink Free" panose="03080402000500000000" pitchFamily="66" charset="0"/>
              </a:rPr>
              <a:t>     </a:t>
            </a:r>
            <a:r>
              <a:rPr lang="en-US" sz="3500" dirty="0">
                <a:solidFill>
                  <a:schemeClr val="accent5">
                    <a:lumMod val="75000"/>
                  </a:schemeClr>
                </a:solidFill>
                <a:latin typeface="Ink Free" panose="03080402000500000000" pitchFamily="66" charset="0"/>
              </a:rPr>
              <a:t>………  AND THEN THEY MAY CONSIDER YOURS!</a:t>
            </a:r>
          </a:p>
          <a:p>
            <a:pPr marL="465138">
              <a:lnSpc>
                <a:spcPct val="100000"/>
              </a:lnSpc>
              <a:spcBef>
                <a:spcPts val="0"/>
              </a:spcBef>
            </a:pPr>
            <a:endParaRPr lang="en-US" sz="3200" dirty="0">
              <a:solidFill>
                <a:srgbClr val="0070C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pPr marL="465138">
              <a:lnSpc>
                <a:spcPct val="100000"/>
              </a:lnSpc>
              <a:spcBef>
                <a:spcPts val="0"/>
              </a:spcBef>
            </a:pP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242852"/>
                </a:solidFill>
              </a:rPr>
              <a:pPr/>
              <a:t>8</a:t>
            </a:fld>
            <a:endParaRPr lang="en-US" dirty="0">
              <a:solidFill>
                <a:srgbClr val="242852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A0489F-CD42-48C8-813B-A064D540C54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275" y="5385661"/>
            <a:ext cx="1822342" cy="102962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E9F013A-7AF7-4F72-8A57-65438C709590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51217" y="142963"/>
            <a:ext cx="1411629" cy="14116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D425405-E6B8-48FF-993B-EDF1307335D7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815" y="5304421"/>
            <a:ext cx="1544435" cy="102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850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33" y="443721"/>
            <a:ext cx="8699619" cy="6191075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sz="3200" dirty="0"/>
          </a:p>
          <a:p>
            <a:pPr marL="4457700" indent="-4457700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SOME EMPLOYER VIEWS ON INTERNATIONAL STUDENTS</a:t>
            </a:r>
          </a:p>
          <a:p>
            <a:r>
              <a:rPr lang="en-US" sz="2200" dirty="0"/>
              <a:t> </a:t>
            </a:r>
          </a:p>
          <a:p>
            <a:pPr marL="569913"/>
            <a:r>
              <a:rPr lang="en-US" dirty="0"/>
              <a:t>However, many US employers acknowledge that recent hires who had international experience outperformed others in: </a:t>
            </a:r>
          </a:p>
          <a:p>
            <a:r>
              <a:rPr lang="en-US" dirty="0"/>
              <a:t> </a:t>
            </a:r>
          </a:p>
          <a:p>
            <a:pPr marL="2171700" lvl="4" indent="-342900"/>
            <a:r>
              <a:rPr lang="en-US" sz="2400" dirty="0">
                <a:solidFill>
                  <a:srgbClr val="C00000"/>
                </a:solidFill>
              </a:rPr>
              <a:t>Expressing different interests, values, or perspectives</a:t>
            </a:r>
          </a:p>
          <a:p>
            <a:pPr marL="1828800" lvl="4" indent="0">
              <a:buNone/>
            </a:pPr>
            <a:endParaRPr lang="en-US" sz="1000" dirty="0">
              <a:solidFill>
                <a:srgbClr val="C00000"/>
              </a:solidFill>
            </a:endParaRPr>
          </a:p>
          <a:p>
            <a:pPr marL="2171700" lvl="4" indent="-342900"/>
            <a:r>
              <a:rPr lang="en-US" sz="2400" dirty="0">
                <a:solidFill>
                  <a:srgbClr val="C00000"/>
                </a:solidFill>
              </a:rPr>
              <a:t>Understanding cultural differences in the workplace</a:t>
            </a:r>
          </a:p>
          <a:p>
            <a:pPr marL="1828800" lvl="4" indent="0">
              <a:buNone/>
            </a:pPr>
            <a:endParaRPr lang="en-US" sz="1100" dirty="0">
              <a:solidFill>
                <a:srgbClr val="C00000"/>
              </a:solidFill>
            </a:endParaRPr>
          </a:p>
          <a:p>
            <a:pPr marL="2171700" lvl="4" indent="-342900"/>
            <a:r>
              <a:rPr lang="en-US" sz="2400" dirty="0">
                <a:solidFill>
                  <a:srgbClr val="C00000"/>
                </a:solidFill>
              </a:rPr>
              <a:t>Adapting to change</a:t>
            </a:r>
          </a:p>
          <a:p>
            <a:pPr marL="1828800" lvl="4" indent="0">
              <a:buNone/>
            </a:pPr>
            <a:endParaRPr lang="en-US" sz="1100" dirty="0">
              <a:solidFill>
                <a:srgbClr val="C00000"/>
              </a:solidFill>
            </a:endParaRPr>
          </a:p>
          <a:p>
            <a:pPr marL="2171700" lvl="4" indent="-342900"/>
            <a:r>
              <a:rPr lang="en-US" sz="2400" dirty="0">
                <a:solidFill>
                  <a:srgbClr val="C00000"/>
                </a:solidFill>
              </a:rPr>
              <a:t>Applying new knowledge gained from experience</a:t>
            </a:r>
          </a:p>
          <a:p>
            <a:pPr marL="1828800" lvl="4" indent="0">
              <a:buNone/>
            </a:pPr>
            <a:endParaRPr lang="en-US" sz="1100" dirty="0">
              <a:solidFill>
                <a:srgbClr val="C00000"/>
              </a:solidFill>
            </a:endParaRPr>
          </a:p>
          <a:p>
            <a:pPr marL="2171700" lvl="4" indent="-342900"/>
            <a:r>
              <a:rPr lang="en-US" sz="2400" dirty="0">
                <a:solidFill>
                  <a:srgbClr val="C00000"/>
                </a:solidFill>
              </a:rPr>
              <a:t>Handling unfamiliar tasks, applying knowledge in new or broader contexts, and identifying problems &amp; solutions</a:t>
            </a:r>
          </a:p>
          <a:p>
            <a:pPr marL="1828800" lvl="4" indent="0">
              <a:buNone/>
            </a:pPr>
            <a:endParaRPr lang="en-US" sz="1100" dirty="0">
              <a:solidFill>
                <a:srgbClr val="C00000"/>
              </a:solidFill>
            </a:endParaRPr>
          </a:p>
          <a:p>
            <a:pPr marL="2171700" lvl="4" indent="-342900"/>
            <a:r>
              <a:rPr lang="en-US" sz="2400" dirty="0">
                <a:solidFill>
                  <a:srgbClr val="C00000"/>
                </a:solidFill>
              </a:rPr>
              <a:t>Working effectively with co-workers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r>
              <a:rPr lang="en-US" sz="1100" dirty="0"/>
              <a:t> </a:t>
            </a:r>
          </a:p>
          <a:p>
            <a:r>
              <a:rPr lang="en-US" sz="2100" dirty="0">
                <a:solidFill>
                  <a:schemeClr val="accent5">
                    <a:lumMod val="75000"/>
                  </a:schemeClr>
                </a:solidFill>
              </a:rPr>
              <a:t>How might your previous academic &amp; work experiences address these areas?</a:t>
            </a:r>
          </a:p>
          <a:p>
            <a:pPr marL="465138">
              <a:lnSpc>
                <a:spcPct val="100000"/>
              </a:lnSpc>
              <a:spcBef>
                <a:spcPts val="0"/>
              </a:spcBef>
            </a:pPr>
            <a:endParaRPr lang="en-US" sz="3200" dirty="0">
              <a:solidFill>
                <a:srgbClr val="0070C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pPr marL="465138">
              <a:lnSpc>
                <a:spcPct val="100000"/>
              </a:lnSpc>
              <a:spcBef>
                <a:spcPts val="0"/>
              </a:spcBef>
            </a:pP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242852"/>
                </a:solidFill>
              </a:rPr>
              <a:pPr/>
              <a:t>9</a:t>
            </a:fld>
            <a:endParaRPr lang="en-US" dirty="0">
              <a:solidFill>
                <a:srgbClr val="242852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ED355AF-5C5E-4185-BA94-D5D1C0A8950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51433" y="2438643"/>
            <a:ext cx="1862315" cy="31055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43CA7B9-3678-4064-9CA8-3586D3ED7067}"/>
              </a:ext>
            </a:extLst>
          </p:cNvPr>
          <p:cNvSpPr txBox="1"/>
          <p:nvPr/>
        </p:nvSpPr>
        <p:spPr>
          <a:xfrm>
            <a:off x="457199" y="2813673"/>
            <a:ext cx="1317209" cy="649188"/>
          </a:xfrm>
          <a:prstGeom prst="ellipse">
            <a:avLst/>
          </a:prstGeom>
          <a:solidFill>
            <a:srgbClr val="FFE07D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fornian FB" panose="0207040306080B030204" pitchFamily="18" charset="0"/>
              </a:rPr>
              <a:t>Great</a:t>
            </a:r>
          </a:p>
        </p:txBody>
      </p:sp>
    </p:spTree>
    <p:extLst>
      <p:ext uri="{BB962C8B-B14F-4D97-AF65-F5344CB8AC3E}">
        <p14:creationId xmlns:p14="http://schemas.microsoft.com/office/powerpoint/2010/main" val="41616847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Essenti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Career Center PPT</Template>
  <TotalTime>3553</TotalTime>
  <Words>2285</Words>
  <Application>Microsoft Office PowerPoint</Application>
  <PresentationFormat>On-screen Show (4:3)</PresentationFormat>
  <Paragraphs>335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Arial Black</vt:lpstr>
      <vt:lpstr>Calibri</vt:lpstr>
      <vt:lpstr>Californian FB</vt:lpstr>
      <vt:lpstr>Franklin Gothic Medium</vt:lpstr>
      <vt:lpstr>Ink Free</vt:lpstr>
      <vt:lpstr>Lucida Calligraphy</vt:lpstr>
      <vt:lpstr>Segoe UI</vt:lpstr>
      <vt:lpstr>Wingdings</vt:lpstr>
      <vt:lpstr>1_Essential</vt:lpstr>
      <vt:lpstr>JOHNS HOPKINS Life Design lab ENGINEERING graduate STUDENTS</vt:lpstr>
      <vt:lpstr>PowerPoint Presentation</vt:lpstr>
      <vt:lpstr>PowerPoint Presentation</vt:lpstr>
      <vt:lpstr>PowerPoint Presentation</vt:lpstr>
      <vt:lpstr>JOHNS HOPKINS Life design lab ENGINEERING GRADUATE STUDENTS</vt:lpstr>
      <vt:lpstr>JOHNS HOPKINS Life design lab ENGINEERING graduate STUDENTS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Johns Hopkins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Vicente</dc:creator>
  <cp:lastModifiedBy>Mark S. Savage</cp:lastModifiedBy>
  <cp:revision>296</cp:revision>
  <cp:lastPrinted>2019-07-25T15:26:12Z</cp:lastPrinted>
  <dcterms:created xsi:type="dcterms:W3CDTF">2015-10-15T19:21:58Z</dcterms:created>
  <dcterms:modified xsi:type="dcterms:W3CDTF">2021-08-18T20:51:44Z</dcterms:modified>
</cp:coreProperties>
</file>