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2" r:id="rId1"/>
  </p:sldMasterIdLst>
  <p:notesMasterIdLst>
    <p:notesMasterId r:id="rId10"/>
  </p:notes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p:restoredTop sz="94648"/>
  </p:normalViewPr>
  <p:slideViewPr>
    <p:cSldViewPr snapToGrid="0" snapToObjects="1">
      <p:cViewPr varScale="1">
        <p:scale>
          <a:sx n="111" d="100"/>
          <a:sy n="111" d="100"/>
        </p:scale>
        <p:origin x="11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FF6E95-AE8A-244C-899C-EBFF8159A67A}" type="datetimeFigureOut">
              <a:rPr lang="en-US" smtClean="0"/>
              <a:t>2/26/2021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839042-3319-4A4D-898F-6B4FF55108A2}" type="slidenum">
              <a:rPr lang="en-US" smtClean="0"/>
              <a:t>‹#›</a:t>
            </a:fld>
            <a:endParaRPr lang="en-US"/>
          </a:p>
        </p:txBody>
      </p:sp>
    </p:spTree>
    <p:extLst>
      <p:ext uri="{BB962C8B-B14F-4D97-AF65-F5344CB8AC3E}">
        <p14:creationId xmlns:p14="http://schemas.microsoft.com/office/powerpoint/2010/main" val="753320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Pre-Professional Advising understands that many students are finding it difficult to engage in clinical experiences due to Covid-19 related restrictions.  As such, we’d like to offer a few ideas:</a:t>
            </a:r>
          </a:p>
          <a:p>
            <a:endParaRPr lang="en-US" dirty="0"/>
          </a:p>
        </p:txBody>
      </p:sp>
      <p:sp>
        <p:nvSpPr>
          <p:cNvPr id="4" name="Slide Number Placeholder 3"/>
          <p:cNvSpPr>
            <a:spLocks noGrp="1"/>
          </p:cNvSpPr>
          <p:nvPr>
            <p:ph type="sldNum" sz="quarter" idx="10"/>
          </p:nvPr>
        </p:nvSpPr>
        <p:spPr/>
        <p:txBody>
          <a:bodyPr/>
          <a:lstStyle/>
          <a:p>
            <a:fld id="{BE839042-3319-4A4D-898F-6B4FF55108A2}" type="slidenum">
              <a:rPr lang="en-US" smtClean="0"/>
              <a:t>1</a:t>
            </a:fld>
            <a:endParaRPr lang="en-US"/>
          </a:p>
        </p:txBody>
      </p:sp>
    </p:spTree>
    <p:extLst>
      <p:ext uri="{BB962C8B-B14F-4D97-AF65-F5344CB8AC3E}">
        <p14:creationId xmlns:p14="http://schemas.microsoft.com/office/powerpoint/2010/main" val="1371562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you’re seeking </a:t>
            </a:r>
            <a:r>
              <a:rPr lang="en-US" sz="1200" b="1" u="sng" kern="1200" dirty="0">
                <a:solidFill>
                  <a:schemeClr val="tx1"/>
                </a:solidFill>
                <a:effectLst/>
                <a:latin typeface="+mn-lt"/>
                <a:ea typeface="+mn-ea"/>
                <a:cs typeface="+mn-cs"/>
              </a:rPr>
              <a:t>in-person</a:t>
            </a:r>
            <a:r>
              <a:rPr lang="en-US" sz="1200" b="1" kern="1200" dirty="0">
                <a:solidFill>
                  <a:schemeClr val="tx1"/>
                </a:solidFill>
                <a:effectLst/>
                <a:latin typeface="+mn-lt"/>
                <a:ea typeface="+mn-ea"/>
                <a:cs typeface="+mn-cs"/>
              </a:rPr>
              <a:t> clinical volunteering</a:t>
            </a:r>
            <a:r>
              <a:rPr lang="en-US" sz="1200" kern="1200" dirty="0">
                <a:solidFill>
                  <a:schemeClr val="tx1"/>
                </a:solidFill>
                <a:effectLst/>
                <a:latin typeface="+mn-lt"/>
                <a:ea typeface="+mn-ea"/>
                <a:cs typeface="+mn-cs"/>
              </a:rPr>
              <a:t>, contact the volunteer offices of local hospitals, hospice centers, and community clinics.  Some in-person clinical opportunities </a:t>
            </a:r>
            <a:r>
              <a:rPr lang="en-US" sz="1200" i="1" kern="1200" dirty="0">
                <a:solidFill>
                  <a:schemeClr val="tx1"/>
                </a:solidFill>
                <a:effectLst/>
                <a:latin typeface="+mn-lt"/>
                <a:ea typeface="+mn-ea"/>
                <a:cs typeface="+mn-cs"/>
              </a:rPr>
              <a:t>do</a:t>
            </a:r>
            <a:r>
              <a:rPr lang="en-US" sz="1200" kern="1200" dirty="0">
                <a:solidFill>
                  <a:schemeClr val="tx1"/>
                </a:solidFill>
                <a:effectLst/>
                <a:latin typeface="+mn-lt"/>
                <a:ea typeface="+mn-ea"/>
                <a:cs typeface="+mn-cs"/>
              </a:rPr>
              <a:t> exist, as </a:t>
            </a:r>
            <a:r>
              <a:rPr lang="en-US" sz="1200" kern="1200" dirty="0" err="1">
                <a:solidFill>
                  <a:schemeClr val="tx1"/>
                </a:solidFill>
                <a:effectLst/>
                <a:latin typeface="+mn-lt"/>
                <a:ea typeface="+mn-ea"/>
                <a:cs typeface="+mn-cs"/>
              </a:rPr>
              <a:t>Covid</a:t>
            </a:r>
            <a:r>
              <a:rPr lang="en-US" sz="1200" kern="1200" dirty="0">
                <a:solidFill>
                  <a:schemeClr val="tx1"/>
                </a:solidFill>
                <a:effectLst/>
                <a:latin typeface="+mn-lt"/>
                <a:ea typeface="+mn-ea"/>
                <a:cs typeface="+mn-cs"/>
              </a:rPr>
              <a:t> restrictions vary across the country, even within states.  Volunteering policies and procedures are changing as infection rates change and safety measures are adapted, so an organization that does not accept volunteers today might be accepting volunteers in a few months.  </a:t>
            </a:r>
          </a:p>
          <a:p>
            <a:endParaRPr lang="en-US" dirty="0"/>
          </a:p>
        </p:txBody>
      </p:sp>
      <p:sp>
        <p:nvSpPr>
          <p:cNvPr id="4" name="Slide Number Placeholder 3"/>
          <p:cNvSpPr>
            <a:spLocks noGrp="1"/>
          </p:cNvSpPr>
          <p:nvPr>
            <p:ph type="sldNum" sz="quarter" idx="10"/>
          </p:nvPr>
        </p:nvSpPr>
        <p:spPr/>
        <p:txBody>
          <a:bodyPr/>
          <a:lstStyle/>
          <a:p>
            <a:fld id="{BE839042-3319-4A4D-898F-6B4FF55108A2}" type="slidenum">
              <a:rPr lang="en-US" smtClean="0"/>
              <a:t>2</a:t>
            </a:fld>
            <a:endParaRPr lang="en-US"/>
          </a:p>
        </p:txBody>
      </p:sp>
    </p:spTree>
    <p:extLst>
      <p:ext uri="{BB962C8B-B14F-4D97-AF65-F5344CB8AC3E}">
        <p14:creationId xmlns:p14="http://schemas.microsoft.com/office/powerpoint/2010/main" val="3336500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you’re seeking </a:t>
            </a:r>
            <a:r>
              <a:rPr lang="en-US" sz="1200" b="1" u="sng" kern="1200" dirty="0">
                <a:solidFill>
                  <a:schemeClr val="tx1"/>
                </a:solidFill>
                <a:effectLst/>
                <a:latin typeface="+mn-lt"/>
                <a:ea typeface="+mn-ea"/>
                <a:cs typeface="+mn-cs"/>
              </a:rPr>
              <a:t>virtual </a:t>
            </a:r>
            <a:r>
              <a:rPr lang="en-US" sz="1200" b="1" kern="1200" dirty="0">
                <a:solidFill>
                  <a:schemeClr val="tx1"/>
                </a:solidFill>
                <a:effectLst/>
                <a:latin typeface="+mn-lt"/>
                <a:ea typeface="+mn-ea"/>
                <a:cs typeface="+mn-cs"/>
              </a:rPr>
              <a:t>clinical volunteering</a:t>
            </a:r>
            <a:r>
              <a:rPr lang="en-US" sz="1200" kern="1200" dirty="0">
                <a:solidFill>
                  <a:schemeClr val="tx1"/>
                </a:solidFill>
                <a:effectLst/>
                <a:latin typeface="+mn-lt"/>
                <a:ea typeface="+mn-ea"/>
                <a:cs typeface="+mn-cs"/>
              </a:rPr>
              <a:t>, contact the volunteer offices of local hospitals, hospice centers, and community clinics.  Some organizations that are unable to continue in-person volunteering have adapted to virtual scenarios.  In these situations, you can communicate with patients via phone, computer, or tablet.  Virtual volunteering also enables you to volunteer anywhere in the country or the world, at almost any time of day.  An online search of health care organizations near—and far—will be a good place to start your inquiry.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E839042-3319-4A4D-898F-6B4FF55108A2}" type="slidenum">
              <a:rPr lang="en-US" smtClean="0"/>
              <a:t>3</a:t>
            </a:fld>
            <a:endParaRPr lang="en-US"/>
          </a:p>
        </p:txBody>
      </p:sp>
    </p:spTree>
    <p:extLst>
      <p:ext uri="{BB962C8B-B14F-4D97-AF65-F5344CB8AC3E}">
        <p14:creationId xmlns:p14="http://schemas.microsoft.com/office/powerpoint/2010/main" val="1071338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Clinical research</a:t>
            </a:r>
            <a:r>
              <a:rPr lang="en-US" sz="1200" kern="1200" dirty="0">
                <a:solidFill>
                  <a:schemeClr val="tx1"/>
                </a:solidFill>
                <a:effectLst/>
                <a:latin typeface="+mn-lt"/>
                <a:ea typeface="+mn-ea"/>
                <a:cs typeface="+mn-cs"/>
              </a:rPr>
              <a:t> is another option for obtaining patient interaction.  But if you choose to engage in clinical research, please ensure you are able to communicate and work with patients. In other words, we’d like to see clinical research that includes more than data analysis.  If you’re looking for clinical research affiliated with Johns Hopkins, we invite you to search the </a:t>
            </a:r>
            <a:r>
              <a:rPr lang="en-US" sz="1200" kern="1200" dirty="0" err="1">
                <a:solidFill>
                  <a:schemeClr val="tx1"/>
                </a:solidFill>
                <a:effectLst/>
                <a:latin typeface="+mn-lt"/>
                <a:ea typeface="+mn-ea"/>
                <a:cs typeface="+mn-cs"/>
              </a:rPr>
              <a:t>ForagerOne</a:t>
            </a:r>
            <a:r>
              <a:rPr lang="en-US" sz="1200" kern="1200" dirty="0">
                <a:solidFill>
                  <a:schemeClr val="tx1"/>
                </a:solidFill>
                <a:effectLst/>
                <a:latin typeface="+mn-lt"/>
                <a:ea typeface="+mn-ea"/>
                <a:cs typeface="+mn-cs"/>
              </a:rPr>
              <a:t> platform through the Hopkins Office of Undergraduate Research (HOUR), or to directly reach out to faculty at the </a:t>
            </a:r>
            <a:r>
              <a:rPr lang="en-US" sz="1200" kern="1200" dirty="0" err="1">
                <a:solidFill>
                  <a:schemeClr val="tx1"/>
                </a:solidFill>
                <a:effectLst/>
                <a:latin typeface="+mn-lt"/>
                <a:ea typeface="+mn-ea"/>
                <a:cs typeface="+mn-cs"/>
              </a:rPr>
              <a:t>SoM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SoN</a:t>
            </a:r>
            <a:r>
              <a:rPr lang="en-US" sz="1200" kern="1200" dirty="0">
                <a:solidFill>
                  <a:schemeClr val="tx1"/>
                </a:solidFill>
                <a:effectLst/>
                <a:latin typeface="+mn-lt"/>
                <a:ea typeface="+mn-ea"/>
                <a:cs typeface="+mn-cs"/>
              </a:rPr>
              <a:t>, Bloomberg SPH, or Bayview.</a:t>
            </a:r>
          </a:p>
          <a:p>
            <a:endParaRPr lang="en-US" dirty="0"/>
          </a:p>
        </p:txBody>
      </p:sp>
      <p:sp>
        <p:nvSpPr>
          <p:cNvPr id="4" name="Slide Number Placeholder 3"/>
          <p:cNvSpPr>
            <a:spLocks noGrp="1"/>
          </p:cNvSpPr>
          <p:nvPr>
            <p:ph type="sldNum" sz="quarter" idx="10"/>
          </p:nvPr>
        </p:nvSpPr>
        <p:spPr/>
        <p:txBody>
          <a:bodyPr/>
          <a:lstStyle/>
          <a:p>
            <a:fld id="{BE839042-3319-4A4D-898F-6B4FF55108A2}" type="slidenum">
              <a:rPr lang="en-US" smtClean="0"/>
              <a:t>4</a:t>
            </a:fld>
            <a:endParaRPr lang="en-US"/>
          </a:p>
        </p:txBody>
      </p:sp>
    </p:spTree>
    <p:extLst>
      <p:ext uri="{BB962C8B-B14F-4D97-AF65-F5344CB8AC3E}">
        <p14:creationId xmlns:p14="http://schemas.microsoft.com/office/powerpoint/2010/main" val="1452293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cannot find any clinical volunteering or clinical research, whether in-person or virtually, we suggest </a:t>
            </a:r>
            <a:r>
              <a:rPr lang="en-US" sz="1200" b="1" kern="1200" dirty="0">
                <a:solidFill>
                  <a:schemeClr val="tx1"/>
                </a:solidFill>
                <a:effectLst/>
                <a:latin typeface="+mn-lt"/>
                <a:ea typeface="+mn-ea"/>
                <a:cs typeface="+mn-cs"/>
              </a:rPr>
              <a:t>online learning</a:t>
            </a:r>
            <a:r>
              <a:rPr lang="en-US" sz="1200" kern="1200" dirty="0">
                <a:solidFill>
                  <a:schemeClr val="tx1"/>
                </a:solidFill>
                <a:effectLst/>
                <a:latin typeface="+mn-lt"/>
                <a:ea typeface="+mn-ea"/>
                <a:cs typeface="+mn-cs"/>
              </a:rPr>
              <a:t>.  YouTube videos and online courses abound, and participating in these virtual opportunities demonstrates that you are continuing to learn about healthcare, patient care, and medicine.  You can find resources through an online search of virtual shadowing, or through the Pre-Professional Advising Home Page. </a:t>
            </a:r>
          </a:p>
          <a:p>
            <a:endParaRPr lang="en-US" dirty="0"/>
          </a:p>
        </p:txBody>
      </p:sp>
      <p:sp>
        <p:nvSpPr>
          <p:cNvPr id="4" name="Slide Number Placeholder 3"/>
          <p:cNvSpPr>
            <a:spLocks noGrp="1"/>
          </p:cNvSpPr>
          <p:nvPr>
            <p:ph type="sldNum" sz="quarter" idx="10"/>
          </p:nvPr>
        </p:nvSpPr>
        <p:spPr/>
        <p:txBody>
          <a:bodyPr/>
          <a:lstStyle/>
          <a:p>
            <a:fld id="{BE839042-3319-4A4D-898F-6B4FF55108A2}" type="slidenum">
              <a:rPr lang="en-US" smtClean="0"/>
              <a:t>5</a:t>
            </a:fld>
            <a:endParaRPr lang="en-US"/>
          </a:p>
        </p:txBody>
      </p:sp>
    </p:spTree>
    <p:extLst>
      <p:ext uri="{BB962C8B-B14F-4D97-AF65-F5344CB8AC3E}">
        <p14:creationId xmlns:p14="http://schemas.microsoft.com/office/powerpoint/2010/main" val="1556848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closing, although the pandemic changed many plans, it’s important to continue finding meaningful experiences, be creative, and demonstrate your adaptability and resilience.  This applies not only to clinical experiences, but also to research, community service, extra-curricular activities, and academics.  If you wish to discuss resources or ideas in greater detail, we invite you to make an appointment with a Pre-Professional advisor. </a:t>
            </a:r>
          </a:p>
          <a:p>
            <a:endParaRPr lang="en-US" dirty="0"/>
          </a:p>
        </p:txBody>
      </p:sp>
      <p:sp>
        <p:nvSpPr>
          <p:cNvPr id="4" name="Slide Number Placeholder 3"/>
          <p:cNvSpPr>
            <a:spLocks noGrp="1"/>
          </p:cNvSpPr>
          <p:nvPr>
            <p:ph type="sldNum" sz="quarter" idx="10"/>
          </p:nvPr>
        </p:nvSpPr>
        <p:spPr/>
        <p:txBody>
          <a:bodyPr/>
          <a:lstStyle/>
          <a:p>
            <a:fld id="{BE839042-3319-4A4D-898F-6B4FF55108A2}" type="slidenum">
              <a:rPr lang="en-US" smtClean="0"/>
              <a:t>6</a:t>
            </a:fld>
            <a:endParaRPr lang="en-US"/>
          </a:p>
        </p:txBody>
      </p:sp>
    </p:spTree>
    <p:extLst>
      <p:ext uri="{BB962C8B-B14F-4D97-AF65-F5344CB8AC3E}">
        <p14:creationId xmlns:p14="http://schemas.microsoft.com/office/powerpoint/2010/main" val="521987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closing, although the pandemic changed many plans, it’s important to continue finding meaningful experiences, be creative, and demonstrate your adaptability and resilience.  This applies not only to clinical experiences, but also to research, community service, extra-curricular activities, and academics.  If you wish to discuss resources or ideas in greater detail, we invite you to make an appointment with a Pre-Professional advisor. </a:t>
            </a:r>
          </a:p>
          <a:p>
            <a:endParaRPr lang="en-US" dirty="0"/>
          </a:p>
        </p:txBody>
      </p:sp>
      <p:sp>
        <p:nvSpPr>
          <p:cNvPr id="4" name="Slide Number Placeholder 3"/>
          <p:cNvSpPr>
            <a:spLocks noGrp="1"/>
          </p:cNvSpPr>
          <p:nvPr>
            <p:ph type="sldNum" sz="quarter" idx="10"/>
          </p:nvPr>
        </p:nvSpPr>
        <p:spPr/>
        <p:txBody>
          <a:bodyPr/>
          <a:lstStyle/>
          <a:p>
            <a:fld id="{BE839042-3319-4A4D-898F-6B4FF55108A2}" type="slidenum">
              <a:rPr lang="en-US" smtClean="0"/>
              <a:t>7</a:t>
            </a:fld>
            <a:endParaRPr lang="en-US"/>
          </a:p>
        </p:txBody>
      </p:sp>
    </p:spTree>
    <p:extLst>
      <p:ext uri="{BB962C8B-B14F-4D97-AF65-F5344CB8AC3E}">
        <p14:creationId xmlns:p14="http://schemas.microsoft.com/office/powerpoint/2010/main" val="340197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Baltimore, some ideas for virtual or in-person volunteering might include Johns Hopkins Hospital, Mercy Medical Center, University of Maryland Medical Center, Mt. Washington Pediatric Hospital, Shepherd’s Clinic, Hopkins Community Connection, and Gilchrist Hospice.  We encourage you to contact the volunteer offices of hospitals and community clinics near you.</a:t>
            </a:r>
          </a:p>
        </p:txBody>
      </p:sp>
      <p:sp>
        <p:nvSpPr>
          <p:cNvPr id="4" name="Slide Number Placeholder 3"/>
          <p:cNvSpPr>
            <a:spLocks noGrp="1"/>
          </p:cNvSpPr>
          <p:nvPr>
            <p:ph type="sldNum" sz="quarter" idx="10"/>
          </p:nvPr>
        </p:nvSpPr>
        <p:spPr/>
        <p:txBody>
          <a:bodyPr/>
          <a:lstStyle/>
          <a:p>
            <a:fld id="{BE839042-3319-4A4D-898F-6B4FF55108A2}" type="slidenum">
              <a:rPr lang="en-US" smtClean="0"/>
              <a:t>8</a:t>
            </a:fld>
            <a:endParaRPr lang="en-US"/>
          </a:p>
        </p:txBody>
      </p:sp>
    </p:spTree>
    <p:extLst>
      <p:ext uri="{BB962C8B-B14F-4D97-AF65-F5344CB8AC3E}">
        <p14:creationId xmlns:p14="http://schemas.microsoft.com/office/powerpoint/2010/main" val="959369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5E1E305-6697-A941-B985-AA0BDD5930AF}"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DDBCF-1ECE-6544-B9A5-47BD2EDF37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E1E305-6697-A941-B985-AA0BDD5930AF}"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DDBCF-1ECE-6544-B9A5-47BD2EDF37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E1E305-6697-A941-B985-AA0BDD5930AF}"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DDBCF-1ECE-6544-B9A5-47BD2EDF37D8}"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E1E305-6697-A941-B985-AA0BDD5930AF}"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DDBCF-1ECE-6544-B9A5-47BD2EDF37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5E1E305-6697-A941-B985-AA0BDD5930AF}"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DDBCF-1ECE-6544-B9A5-47BD2EDF37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25E1E305-6697-A941-B985-AA0BDD5930AF}" type="datetimeFigureOut">
              <a:rPr lang="en-US" smtClean="0"/>
              <a:t>2/26/2021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38DDBCF-1ECE-6544-B9A5-47BD2EDF37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5E1E305-6697-A941-B985-AA0BDD5930AF}"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DDBCF-1ECE-6544-B9A5-47BD2EDF37D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E1E305-6697-A941-B985-AA0BDD5930AF}"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DDBCF-1ECE-6544-B9A5-47BD2EDF37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1E305-6697-A941-B985-AA0BDD5930AF}" type="datetimeFigureOut">
              <a:rPr lang="en-US" smtClean="0"/>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8DDBCF-1ECE-6544-B9A5-47BD2EDF37D8}"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1E305-6697-A941-B985-AA0BDD5930AF}" type="datetimeFigureOut">
              <a:rPr lang="en-US" smtClean="0"/>
              <a:t>2/26/2021</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938DDBCF-1ECE-6544-B9A5-47BD2EDF37D8}"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25E1E305-6697-A941-B985-AA0BDD5930AF}" type="datetimeFigureOut">
              <a:rPr lang="en-US" smtClean="0"/>
              <a:t>2/26/2021</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938DDBCF-1ECE-6544-B9A5-47BD2EDF37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5E1E305-6697-A941-B985-AA0BDD5930AF}" type="datetimeFigureOut">
              <a:rPr lang="en-US" smtClean="0"/>
              <a:t>2/26/2021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38DDBCF-1ECE-6544-B9A5-47BD2EDF37D8}" type="slidenum">
              <a:rPr lang="en-US" smtClean="0"/>
              <a:t>‹#›</a:t>
            </a:fld>
            <a:endParaRPr lang="en-US"/>
          </a:p>
        </p:txBody>
      </p:sp>
    </p:spTree>
    <p:extLst>
      <p:ext uri="{BB962C8B-B14F-4D97-AF65-F5344CB8AC3E}">
        <p14:creationId xmlns:p14="http://schemas.microsoft.com/office/powerpoint/2010/main" val="1051875353"/>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studentaffairs.jhu.edu/preprofadvisi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s://studentaffairs.jhu.edu/preprofadvis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4167985-D6E9-40FF-97C0-4B6D373E85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8801362-349C-44BE-BEF6-8E926E1D38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62729" y="1289303"/>
            <a:ext cx="9638443" cy="3339303"/>
          </a:xfrm>
          <a:ln>
            <a:noFill/>
          </a:ln>
        </p:spPr>
        <p:txBody>
          <a:bodyPr>
            <a:normAutofit/>
          </a:bodyPr>
          <a:lstStyle/>
          <a:p>
            <a:r>
              <a:rPr lang="en-US" sz="4400" dirty="0"/>
              <a:t>Finding Clinical Experiences During COVID-19</a:t>
            </a:r>
          </a:p>
        </p:txBody>
      </p:sp>
      <p:sp>
        <p:nvSpPr>
          <p:cNvPr id="3" name="Subtitle 2"/>
          <p:cNvSpPr>
            <a:spLocks noGrp="1"/>
          </p:cNvSpPr>
          <p:nvPr>
            <p:ph type="subTitle" idx="1"/>
          </p:nvPr>
        </p:nvSpPr>
        <p:spPr>
          <a:xfrm>
            <a:off x="1262729" y="5416276"/>
            <a:ext cx="9980365" cy="1441724"/>
          </a:xfrm>
        </p:spPr>
        <p:txBody>
          <a:bodyPr>
            <a:normAutofit fontScale="47500" lnSpcReduction="20000"/>
          </a:bodyPr>
          <a:lstStyle/>
          <a:p>
            <a:r>
              <a:rPr lang="en-US" sz="4500" dirty="0" smtClean="0"/>
              <a:t>Johns Hopkins University</a:t>
            </a:r>
          </a:p>
          <a:p>
            <a:r>
              <a:rPr lang="en-US" sz="4500" dirty="0" smtClean="0"/>
              <a:t>Office of </a:t>
            </a:r>
            <a:r>
              <a:rPr lang="en-US" sz="4500" dirty="0" smtClean="0"/>
              <a:t>Pre-Professional Programs and Advising</a:t>
            </a:r>
          </a:p>
          <a:p>
            <a:r>
              <a:rPr lang="en-US" sz="4500" dirty="0">
                <a:hlinkClick r:id="rId3"/>
              </a:rPr>
              <a:t>https://studentaffairs.jhu.edu/preprofadvising</a:t>
            </a:r>
            <a:r>
              <a:rPr lang="en-US" sz="4500" dirty="0" smtClean="0">
                <a:hlinkClick r:id="rId3"/>
              </a:rPr>
              <a:t>/</a:t>
            </a:r>
            <a:endParaRPr lang="en-US" dirty="0"/>
          </a:p>
          <a:p>
            <a:pPr algn="r"/>
            <a:r>
              <a:rPr lang="en-US" dirty="0" smtClean="0"/>
              <a:t>3/2021</a:t>
            </a:r>
            <a:endParaRPr lang="en-US" dirty="0"/>
          </a:p>
        </p:txBody>
      </p:sp>
    </p:spTree>
    <p:extLst>
      <p:ext uri="{BB962C8B-B14F-4D97-AF65-F5344CB8AC3E}">
        <p14:creationId xmlns:p14="http://schemas.microsoft.com/office/powerpoint/2010/main" val="3065001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chemeClr val="bg1"/>
          </a:solidFill>
        </p:spPr>
        <p:txBody>
          <a:bodyPr>
            <a:normAutofit/>
          </a:bodyPr>
          <a:lstStyle/>
          <a:p>
            <a:r>
              <a:rPr lang="en-US" dirty="0"/>
              <a:t>In-Person Clinical Volunteering</a:t>
            </a:r>
          </a:p>
        </p:txBody>
      </p:sp>
      <p:sp>
        <p:nvSpPr>
          <p:cNvPr id="3" name="Content Placeholder 2"/>
          <p:cNvSpPr>
            <a:spLocks noGrp="1"/>
          </p:cNvSpPr>
          <p:nvPr>
            <p:ph idx="1"/>
          </p:nvPr>
        </p:nvSpPr>
        <p:spPr>
          <a:xfrm>
            <a:off x="1612518" y="2008764"/>
            <a:ext cx="5153606" cy="2879256"/>
          </a:xfrm>
        </p:spPr>
        <p:txBody>
          <a:bodyPr>
            <a:normAutofit fontScale="92500" lnSpcReduction="10000"/>
          </a:bodyPr>
          <a:lstStyle/>
          <a:p>
            <a:r>
              <a:rPr lang="en-US" sz="2000" dirty="0">
                <a:solidFill>
                  <a:srgbClr val="404040"/>
                </a:solidFill>
              </a:rPr>
              <a:t>Contact volunteer offices of local hospitals, hospice centers, and community clinics</a:t>
            </a:r>
          </a:p>
          <a:p>
            <a:r>
              <a:rPr lang="en-US" sz="2000" dirty="0" smtClean="0">
                <a:solidFill>
                  <a:srgbClr val="404040"/>
                </a:solidFill>
              </a:rPr>
              <a:t>Opportunities vary </a:t>
            </a:r>
            <a:r>
              <a:rPr lang="en-US" sz="2000" dirty="0">
                <a:solidFill>
                  <a:srgbClr val="404040"/>
                </a:solidFill>
              </a:rPr>
              <a:t>across the </a:t>
            </a:r>
            <a:r>
              <a:rPr lang="en-US" sz="2000" dirty="0" smtClean="0">
                <a:solidFill>
                  <a:srgbClr val="404040"/>
                </a:solidFill>
              </a:rPr>
              <a:t>country, </a:t>
            </a:r>
            <a:r>
              <a:rPr lang="en-US" sz="2000" dirty="0">
                <a:solidFill>
                  <a:srgbClr val="404040"/>
                </a:solidFill>
              </a:rPr>
              <a:t>and even within states</a:t>
            </a:r>
          </a:p>
          <a:p>
            <a:pPr lvl="1">
              <a:buFont typeface="Wingdings" panose="05000000000000000000" pitchFamily="2" charset="2"/>
              <a:buChar char="Ø"/>
            </a:pPr>
            <a:r>
              <a:rPr lang="en-US" sz="1900" dirty="0">
                <a:solidFill>
                  <a:srgbClr val="404040"/>
                </a:solidFill>
              </a:rPr>
              <a:t>Volunteering policies and procedures are changing as infection rates change</a:t>
            </a:r>
          </a:p>
          <a:p>
            <a:pPr marL="571500" lvl="2" indent="-342900">
              <a:buFont typeface="Wingdings" panose="05000000000000000000" pitchFamily="2" charset="2"/>
              <a:buChar char="Ø"/>
            </a:pPr>
            <a:r>
              <a:rPr lang="en-US" sz="1900" dirty="0" smtClean="0">
                <a:solidFill>
                  <a:srgbClr val="404040"/>
                </a:solidFill>
              </a:rPr>
              <a:t>An o</a:t>
            </a:r>
            <a:r>
              <a:rPr lang="en-US" sz="1900" dirty="0" smtClean="0">
                <a:solidFill>
                  <a:srgbClr val="404040"/>
                </a:solidFill>
              </a:rPr>
              <a:t>rganization </a:t>
            </a:r>
            <a:r>
              <a:rPr lang="en-US" sz="1900" dirty="0">
                <a:solidFill>
                  <a:srgbClr val="404040"/>
                </a:solidFill>
              </a:rPr>
              <a:t>that does not accept in-person volunteers today may accept volunteers in a few months </a:t>
            </a:r>
          </a:p>
        </p:txBody>
      </p:sp>
      <p:pic>
        <p:nvPicPr>
          <p:cNvPr id="1028" name="Picture 4" descr="ospital volunteering 이미지 검색결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9494" y="2249424"/>
            <a:ext cx="3766572" cy="235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90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chemeClr val="bg1"/>
          </a:solidFill>
        </p:spPr>
        <p:txBody>
          <a:bodyPr>
            <a:normAutofit/>
          </a:bodyPr>
          <a:lstStyle/>
          <a:p>
            <a:r>
              <a:rPr lang="en-US" dirty="0"/>
              <a:t>Virtual Clinical Volunteering</a:t>
            </a:r>
          </a:p>
        </p:txBody>
      </p:sp>
      <p:sp>
        <p:nvSpPr>
          <p:cNvPr id="3" name="Content Placeholder 2"/>
          <p:cNvSpPr>
            <a:spLocks noGrp="1"/>
          </p:cNvSpPr>
          <p:nvPr>
            <p:ph idx="1"/>
          </p:nvPr>
        </p:nvSpPr>
        <p:spPr>
          <a:xfrm>
            <a:off x="1369731" y="2123556"/>
            <a:ext cx="5598628" cy="2879256"/>
          </a:xfrm>
        </p:spPr>
        <p:txBody>
          <a:bodyPr>
            <a:normAutofit fontScale="92500" lnSpcReduction="20000"/>
          </a:bodyPr>
          <a:lstStyle/>
          <a:p>
            <a:r>
              <a:rPr lang="en-US" sz="2000" dirty="0">
                <a:solidFill>
                  <a:srgbClr val="404040"/>
                </a:solidFill>
              </a:rPr>
              <a:t>Contact volunteer offices of local hospitals, hospice centers, and community </a:t>
            </a:r>
            <a:r>
              <a:rPr lang="en-US" sz="2000" dirty="0" smtClean="0">
                <a:solidFill>
                  <a:srgbClr val="404040"/>
                </a:solidFill>
              </a:rPr>
              <a:t>clinics</a:t>
            </a:r>
          </a:p>
          <a:p>
            <a:r>
              <a:rPr lang="en-US" sz="2000" dirty="0">
                <a:solidFill>
                  <a:srgbClr val="404040"/>
                </a:solidFill>
              </a:rPr>
              <a:t>Search online for local, national, and/or global health care organizations </a:t>
            </a:r>
            <a:endParaRPr lang="en-US" sz="2000" dirty="0">
              <a:solidFill>
                <a:srgbClr val="404040"/>
              </a:solidFill>
            </a:endParaRPr>
          </a:p>
          <a:p>
            <a:r>
              <a:rPr lang="en-US" sz="2000" dirty="0">
                <a:solidFill>
                  <a:srgbClr val="404040"/>
                </a:solidFill>
              </a:rPr>
              <a:t>Some organizations have adapted to virtual scenarios</a:t>
            </a:r>
          </a:p>
          <a:p>
            <a:pPr lvl="1">
              <a:buFont typeface="Wingdings" panose="05000000000000000000" pitchFamily="2" charset="2"/>
              <a:buChar char="Ø"/>
            </a:pPr>
            <a:r>
              <a:rPr lang="en-US" sz="1900" dirty="0">
                <a:solidFill>
                  <a:srgbClr val="404040"/>
                </a:solidFill>
              </a:rPr>
              <a:t>Communicate with patients via phone, computer, or tablets</a:t>
            </a:r>
          </a:p>
          <a:p>
            <a:pPr lvl="1">
              <a:buFont typeface="Wingdings" panose="05000000000000000000" pitchFamily="2" charset="2"/>
              <a:buChar char="Ø"/>
            </a:pPr>
            <a:r>
              <a:rPr lang="en-US" sz="1900" dirty="0">
                <a:solidFill>
                  <a:srgbClr val="404040"/>
                </a:solidFill>
              </a:rPr>
              <a:t>Allows for volunteering essentially anywhere in the world at any time of the day</a:t>
            </a:r>
          </a:p>
          <a:p>
            <a:pPr marL="228600" lvl="1" indent="0">
              <a:buNone/>
            </a:pPr>
            <a:endParaRPr lang="en-US" sz="2000" dirty="0">
              <a:solidFill>
                <a:srgbClr val="404040"/>
              </a:solidFill>
            </a:endParaRPr>
          </a:p>
        </p:txBody>
      </p:sp>
      <p:pic>
        <p:nvPicPr>
          <p:cNvPr id="2050" name="Picture 2" descr="irtual volunteering 이미지 검색결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889" y="2168908"/>
            <a:ext cx="3514901" cy="2520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0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chemeClr val="bg1"/>
          </a:solidFill>
        </p:spPr>
        <p:txBody>
          <a:bodyPr>
            <a:normAutofit/>
          </a:bodyPr>
          <a:lstStyle/>
          <a:p>
            <a:r>
              <a:rPr lang="en-US" dirty="0"/>
              <a:t>Clinical Research</a:t>
            </a:r>
          </a:p>
        </p:txBody>
      </p:sp>
      <p:sp>
        <p:nvSpPr>
          <p:cNvPr id="3" name="Content Placeholder 2"/>
          <p:cNvSpPr>
            <a:spLocks noGrp="1"/>
          </p:cNvSpPr>
          <p:nvPr>
            <p:ph idx="1"/>
          </p:nvPr>
        </p:nvSpPr>
        <p:spPr>
          <a:xfrm>
            <a:off x="5205889" y="1877926"/>
            <a:ext cx="5304456" cy="3360077"/>
          </a:xfrm>
        </p:spPr>
        <p:txBody>
          <a:bodyPr>
            <a:normAutofit fontScale="92500" lnSpcReduction="10000"/>
          </a:bodyPr>
          <a:lstStyle/>
          <a:p>
            <a:r>
              <a:rPr lang="en-US" sz="2000" dirty="0" smtClean="0">
                <a:solidFill>
                  <a:srgbClr val="404040"/>
                </a:solidFill>
              </a:rPr>
              <a:t>Clinical research should not exclusively focus on data analysis; it’s important to be </a:t>
            </a:r>
            <a:r>
              <a:rPr lang="en-US" sz="2000" b="1" dirty="0" smtClean="0">
                <a:solidFill>
                  <a:srgbClr val="404040"/>
                </a:solidFill>
              </a:rPr>
              <a:t>communicating </a:t>
            </a:r>
            <a:r>
              <a:rPr lang="en-US" sz="2000" b="1" dirty="0">
                <a:solidFill>
                  <a:srgbClr val="404040"/>
                </a:solidFill>
              </a:rPr>
              <a:t>and working with patients</a:t>
            </a:r>
          </a:p>
          <a:p>
            <a:r>
              <a:rPr lang="en-US" sz="2000" dirty="0" smtClean="0">
                <a:solidFill>
                  <a:srgbClr val="404040"/>
                </a:solidFill>
              </a:rPr>
              <a:t>If </a:t>
            </a:r>
            <a:r>
              <a:rPr lang="en-US" sz="2000" dirty="0">
                <a:solidFill>
                  <a:srgbClr val="404040"/>
                </a:solidFill>
              </a:rPr>
              <a:t>interested in clinical research affiliated with Johns Hopkins:</a:t>
            </a:r>
          </a:p>
          <a:p>
            <a:pPr lvl="1"/>
            <a:r>
              <a:rPr lang="en-US" sz="2000" dirty="0">
                <a:solidFill>
                  <a:srgbClr val="404040"/>
                </a:solidFill>
              </a:rPr>
              <a:t>Search </a:t>
            </a:r>
            <a:r>
              <a:rPr lang="en-US" sz="2000" dirty="0" err="1">
                <a:solidFill>
                  <a:srgbClr val="404040"/>
                </a:solidFill>
              </a:rPr>
              <a:t>ForagerOne</a:t>
            </a:r>
            <a:r>
              <a:rPr lang="en-US" sz="2000" dirty="0">
                <a:solidFill>
                  <a:srgbClr val="404040"/>
                </a:solidFill>
              </a:rPr>
              <a:t> </a:t>
            </a:r>
            <a:r>
              <a:rPr lang="en-US" sz="2000" dirty="0" smtClean="0">
                <a:solidFill>
                  <a:srgbClr val="404040"/>
                </a:solidFill>
              </a:rPr>
              <a:t>through </a:t>
            </a:r>
            <a:r>
              <a:rPr lang="en-US" sz="2000" dirty="0">
                <a:solidFill>
                  <a:srgbClr val="404040"/>
                </a:solidFill>
              </a:rPr>
              <a:t>the Hopkins Office of Undergraduate research (HOUR)</a:t>
            </a:r>
          </a:p>
          <a:p>
            <a:pPr lvl="1"/>
            <a:r>
              <a:rPr lang="en-US" sz="2000" dirty="0">
                <a:solidFill>
                  <a:srgbClr val="404040"/>
                </a:solidFill>
              </a:rPr>
              <a:t>Directly reach out to faculty at the </a:t>
            </a:r>
            <a:r>
              <a:rPr lang="en-US" sz="2000" dirty="0" smtClean="0">
                <a:solidFill>
                  <a:srgbClr val="404040"/>
                </a:solidFill>
              </a:rPr>
              <a:t>School of Medicine, School of Nursing, Bloomberg School of Public Health or Johns Hopkins Bayview</a:t>
            </a:r>
            <a:endParaRPr lang="en-US" sz="2000" dirty="0">
              <a:solidFill>
                <a:srgbClr val="404040"/>
              </a:solidFill>
            </a:endParaRPr>
          </a:p>
          <a:p>
            <a:pPr lvl="1"/>
            <a:endParaRPr lang="en-US" sz="2000" dirty="0">
              <a:solidFill>
                <a:srgbClr val="404040"/>
              </a:solidFill>
            </a:endParaRPr>
          </a:p>
        </p:txBody>
      </p:sp>
      <p:pic>
        <p:nvPicPr>
          <p:cNvPr id="3074" name="Picture 2" descr="hu hour 이미지 검색결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4855" y="3931964"/>
            <a:ext cx="3265097" cy="130603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inical research 이미지 검색결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5233" y="1810554"/>
            <a:ext cx="3304719" cy="1859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073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chemeClr val="bg1"/>
          </a:solidFill>
        </p:spPr>
        <p:txBody>
          <a:bodyPr>
            <a:normAutofit/>
          </a:bodyPr>
          <a:lstStyle/>
          <a:p>
            <a:r>
              <a:rPr lang="en-US" dirty="0"/>
              <a:t>Online </a:t>
            </a:r>
            <a:r>
              <a:rPr lang="en-US" dirty="0" smtClean="0"/>
              <a:t>Learning/virtual shadowing</a:t>
            </a:r>
            <a:endParaRPr lang="en-US" dirty="0"/>
          </a:p>
        </p:txBody>
      </p:sp>
      <p:sp>
        <p:nvSpPr>
          <p:cNvPr id="3" name="Content Placeholder 2"/>
          <p:cNvSpPr>
            <a:spLocks noGrp="1"/>
          </p:cNvSpPr>
          <p:nvPr>
            <p:ph idx="1"/>
          </p:nvPr>
        </p:nvSpPr>
        <p:spPr>
          <a:xfrm>
            <a:off x="1474834" y="2123556"/>
            <a:ext cx="5535566" cy="2879256"/>
          </a:xfrm>
        </p:spPr>
        <p:txBody>
          <a:bodyPr>
            <a:normAutofit fontScale="92500" lnSpcReduction="20000"/>
          </a:bodyPr>
          <a:lstStyle/>
          <a:p>
            <a:r>
              <a:rPr lang="en-US" sz="2000" dirty="0" smtClean="0">
                <a:solidFill>
                  <a:srgbClr val="404040"/>
                </a:solidFill>
              </a:rPr>
              <a:t>Not “shadowing” as we traditionally think of it:</a:t>
            </a:r>
            <a:endParaRPr lang="en-US" sz="2000" dirty="0">
              <a:solidFill>
                <a:srgbClr val="404040"/>
              </a:solidFill>
            </a:endParaRPr>
          </a:p>
          <a:p>
            <a:pPr lvl="1">
              <a:buFont typeface="Wingdings" panose="05000000000000000000" pitchFamily="2" charset="2"/>
              <a:buChar char="Ø"/>
            </a:pPr>
            <a:r>
              <a:rPr lang="en-US" sz="1800" dirty="0" smtClean="0">
                <a:solidFill>
                  <a:srgbClr val="404040"/>
                </a:solidFill>
              </a:rPr>
              <a:t>Physicians and othe</a:t>
            </a:r>
            <a:r>
              <a:rPr lang="en-US" sz="1800" dirty="0" smtClean="0">
                <a:solidFill>
                  <a:srgbClr val="404040"/>
                </a:solidFill>
              </a:rPr>
              <a:t>r </a:t>
            </a:r>
            <a:r>
              <a:rPr lang="en-US" sz="1800" dirty="0" smtClean="0">
                <a:solidFill>
                  <a:srgbClr val="404040"/>
                </a:solidFill>
              </a:rPr>
              <a:t>healthcare providers teaching about their profession, sharing case studies, etc.</a:t>
            </a:r>
          </a:p>
          <a:p>
            <a:pPr lvl="1">
              <a:buFont typeface="Wingdings" panose="05000000000000000000" pitchFamily="2" charset="2"/>
              <a:buChar char="Ø"/>
            </a:pPr>
            <a:r>
              <a:rPr lang="en-US" sz="1800" dirty="0" smtClean="0">
                <a:solidFill>
                  <a:srgbClr val="404040"/>
                </a:solidFill>
              </a:rPr>
              <a:t>Watch </a:t>
            </a:r>
            <a:r>
              <a:rPr lang="en-US" sz="1800" dirty="0">
                <a:solidFill>
                  <a:srgbClr val="404040"/>
                </a:solidFill>
              </a:rPr>
              <a:t>YouTube videos, take free online courses, and </a:t>
            </a:r>
            <a:r>
              <a:rPr lang="en-US" sz="1800" dirty="0" smtClean="0">
                <a:solidFill>
                  <a:srgbClr val="404040"/>
                </a:solidFill>
              </a:rPr>
              <a:t>attend virtual </a:t>
            </a:r>
            <a:r>
              <a:rPr lang="en-US" sz="1800" dirty="0">
                <a:solidFill>
                  <a:srgbClr val="404040"/>
                </a:solidFill>
              </a:rPr>
              <a:t>seminars</a:t>
            </a:r>
          </a:p>
          <a:p>
            <a:r>
              <a:rPr lang="en-US" sz="2000" dirty="0">
                <a:solidFill>
                  <a:srgbClr val="404040"/>
                </a:solidFill>
              </a:rPr>
              <a:t>Demonstrates that you are continuing to learn about healthcare, patient care, and medicine</a:t>
            </a:r>
          </a:p>
          <a:p>
            <a:r>
              <a:rPr lang="en-US" sz="2000" dirty="0">
                <a:solidFill>
                  <a:srgbClr val="404040"/>
                </a:solidFill>
              </a:rPr>
              <a:t>Resources available through an online search of virtual shadowing or through the Pre-Professional Advising </a:t>
            </a:r>
            <a:r>
              <a:rPr lang="en-US" sz="2000" dirty="0">
                <a:solidFill>
                  <a:srgbClr val="404040"/>
                </a:solidFill>
                <a:hlinkClick r:id="rId3"/>
              </a:rPr>
              <a:t>Home Page</a:t>
            </a:r>
            <a:endParaRPr lang="en-US" sz="2000" dirty="0">
              <a:solidFill>
                <a:srgbClr val="404040"/>
              </a:solidFill>
            </a:endParaRPr>
          </a:p>
        </p:txBody>
      </p:sp>
      <p:pic>
        <p:nvPicPr>
          <p:cNvPr id="4098" name="Picture 2" descr="nline courses 이미지 검색결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233037"/>
            <a:ext cx="3583409" cy="239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36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chemeClr val="bg1"/>
          </a:solidFill>
        </p:spPr>
        <p:txBody>
          <a:bodyPr>
            <a:normAutofit/>
          </a:bodyPr>
          <a:lstStyle/>
          <a:p>
            <a:r>
              <a:rPr lang="en-US" dirty="0" smtClean="0"/>
              <a:t>Other ways to gain </a:t>
            </a:r>
            <a:br>
              <a:rPr lang="en-US" dirty="0" smtClean="0"/>
            </a:br>
            <a:r>
              <a:rPr lang="en-US" dirty="0" smtClean="0"/>
              <a:t>clinical experiences</a:t>
            </a:r>
            <a:endParaRPr lang="en-US" dirty="0"/>
          </a:p>
        </p:txBody>
      </p:sp>
      <p:sp>
        <p:nvSpPr>
          <p:cNvPr id="3" name="Content Placeholder 2"/>
          <p:cNvSpPr>
            <a:spLocks noGrp="1"/>
          </p:cNvSpPr>
          <p:nvPr>
            <p:ph idx="1"/>
          </p:nvPr>
        </p:nvSpPr>
        <p:spPr>
          <a:xfrm>
            <a:off x="1706244" y="1989372"/>
            <a:ext cx="8779512" cy="2879256"/>
          </a:xfrm>
        </p:spPr>
        <p:txBody>
          <a:bodyPr>
            <a:normAutofit fontScale="92500" lnSpcReduction="20000"/>
          </a:bodyPr>
          <a:lstStyle/>
          <a:p>
            <a:r>
              <a:rPr lang="en-US" sz="2400" dirty="0" smtClean="0">
                <a:solidFill>
                  <a:srgbClr val="404040"/>
                </a:solidFill>
              </a:rPr>
              <a:t>EMT, Medical Assistant, or Certified Nursing Assistant</a:t>
            </a:r>
          </a:p>
          <a:p>
            <a:pPr lvl="1">
              <a:buFont typeface="Wingdings" panose="05000000000000000000" pitchFamily="2" charset="2"/>
              <a:buChar char="Ø"/>
            </a:pPr>
            <a:r>
              <a:rPr lang="en-US" sz="2200" dirty="0" smtClean="0">
                <a:solidFill>
                  <a:srgbClr val="404040"/>
                </a:solidFill>
              </a:rPr>
              <a:t>It’s great to get certifications, but then need to use the skills</a:t>
            </a:r>
          </a:p>
          <a:p>
            <a:pPr lvl="1">
              <a:buFont typeface="Wingdings" panose="05000000000000000000" pitchFamily="2" charset="2"/>
              <a:buChar char="Ø"/>
            </a:pPr>
            <a:r>
              <a:rPr lang="en-US" sz="2200" dirty="0" smtClean="0">
                <a:solidFill>
                  <a:srgbClr val="404040"/>
                </a:solidFill>
              </a:rPr>
              <a:t>Can be costly and time consuming to get certifications</a:t>
            </a:r>
          </a:p>
          <a:p>
            <a:pPr lvl="1">
              <a:buFont typeface="Wingdings" panose="05000000000000000000" pitchFamily="2" charset="2"/>
              <a:buChar char="Ø"/>
            </a:pPr>
            <a:r>
              <a:rPr lang="en-US" sz="2200" dirty="0" smtClean="0">
                <a:solidFill>
                  <a:srgbClr val="404040"/>
                </a:solidFill>
              </a:rPr>
              <a:t>Given the demands of these jobs, they can be difficult to do if you are a full-time student</a:t>
            </a:r>
            <a:endParaRPr lang="en-US" sz="2400" dirty="0">
              <a:solidFill>
                <a:srgbClr val="404040"/>
              </a:solidFill>
            </a:endParaRPr>
          </a:p>
          <a:p>
            <a:r>
              <a:rPr lang="en-US" sz="2400" dirty="0" smtClean="0">
                <a:solidFill>
                  <a:srgbClr val="404040"/>
                </a:solidFill>
              </a:rPr>
              <a:t>Scribing </a:t>
            </a:r>
          </a:p>
          <a:p>
            <a:pPr lvl="1">
              <a:buFont typeface="Wingdings" panose="05000000000000000000" pitchFamily="2" charset="2"/>
              <a:buChar char="Ø"/>
            </a:pPr>
            <a:r>
              <a:rPr lang="en-US" sz="2200" dirty="0" smtClean="0">
                <a:solidFill>
                  <a:srgbClr val="404040"/>
                </a:solidFill>
              </a:rPr>
              <a:t>Given the demands of the job, this can be difficult to do if you are a full-time student.</a:t>
            </a:r>
          </a:p>
        </p:txBody>
      </p:sp>
    </p:spTree>
    <p:extLst>
      <p:ext uri="{BB962C8B-B14F-4D97-AF65-F5344CB8AC3E}">
        <p14:creationId xmlns:p14="http://schemas.microsoft.com/office/powerpoint/2010/main" val="41844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chemeClr val="bg1"/>
          </a:solidFill>
        </p:spPr>
        <p:txBody>
          <a:bodyPr>
            <a:normAutofit/>
          </a:bodyPr>
          <a:lstStyle/>
          <a:p>
            <a:r>
              <a:rPr lang="en-US" dirty="0"/>
              <a:t>Conclusion</a:t>
            </a:r>
          </a:p>
        </p:txBody>
      </p:sp>
      <p:sp>
        <p:nvSpPr>
          <p:cNvPr id="3" name="Content Placeholder 2"/>
          <p:cNvSpPr>
            <a:spLocks noGrp="1"/>
          </p:cNvSpPr>
          <p:nvPr>
            <p:ph idx="1"/>
          </p:nvPr>
        </p:nvSpPr>
        <p:spPr>
          <a:xfrm>
            <a:off x="1706244" y="1989372"/>
            <a:ext cx="8779512" cy="2879256"/>
          </a:xfrm>
        </p:spPr>
        <p:txBody>
          <a:bodyPr>
            <a:normAutofit lnSpcReduction="10000"/>
          </a:bodyPr>
          <a:lstStyle/>
          <a:p>
            <a:r>
              <a:rPr lang="en-US" sz="2400" dirty="0">
                <a:solidFill>
                  <a:srgbClr val="404040"/>
                </a:solidFill>
              </a:rPr>
              <a:t>Continue finding meaningful experiences and demonstrate your adaptability and resilience during these </a:t>
            </a:r>
            <a:r>
              <a:rPr lang="en-US" sz="2400" dirty="0" smtClean="0">
                <a:solidFill>
                  <a:srgbClr val="404040"/>
                </a:solidFill>
              </a:rPr>
              <a:t>times</a:t>
            </a:r>
          </a:p>
          <a:p>
            <a:r>
              <a:rPr lang="en-US" sz="2400" dirty="0" smtClean="0">
                <a:solidFill>
                  <a:srgbClr val="404040"/>
                </a:solidFill>
              </a:rPr>
              <a:t>Be creative, think “outside the box,” try something new</a:t>
            </a:r>
            <a:endParaRPr lang="en-US" sz="2400" dirty="0">
              <a:solidFill>
                <a:srgbClr val="404040"/>
              </a:solidFill>
            </a:endParaRPr>
          </a:p>
          <a:p>
            <a:pPr lvl="1">
              <a:buFont typeface="Wingdings" panose="05000000000000000000" pitchFamily="2" charset="2"/>
              <a:buChar char="Ø"/>
            </a:pPr>
            <a:r>
              <a:rPr lang="en-US" sz="2200" dirty="0" smtClean="0">
                <a:solidFill>
                  <a:srgbClr val="404040"/>
                </a:solidFill>
              </a:rPr>
              <a:t>This advice is not </a:t>
            </a:r>
            <a:r>
              <a:rPr lang="en-US" sz="2200" dirty="0">
                <a:solidFill>
                  <a:srgbClr val="404040"/>
                </a:solidFill>
              </a:rPr>
              <a:t>limited to clinical </a:t>
            </a:r>
            <a:r>
              <a:rPr lang="en-US" sz="2200" dirty="0" smtClean="0">
                <a:solidFill>
                  <a:srgbClr val="404040"/>
                </a:solidFill>
              </a:rPr>
              <a:t>experiences-- this also applies </a:t>
            </a:r>
            <a:r>
              <a:rPr lang="en-US" sz="2200" dirty="0">
                <a:solidFill>
                  <a:srgbClr val="404040"/>
                </a:solidFill>
              </a:rPr>
              <a:t>to research, community service, </a:t>
            </a:r>
            <a:r>
              <a:rPr lang="en-US" sz="2200" dirty="0" smtClean="0">
                <a:solidFill>
                  <a:srgbClr val="404040"/>
                </a:solidFill>
              </a:rPr>
              <a:t>and extra-curricular activities</a:t>
            </a:r>
            <a:endParaRPr lang="en-US" sz="2200" dirty="0">
              <a:solidFill>
                <a:srgbClr val="404040"/>
              </a:solidFill>
            </a:endParaRPr>
          </a:p>
          <a:p>
            <a:r>
              <a:rPr lang="en-US" sz="2400" dirty="0">
                <a:solidFill>
                  <a:srgbClr val="404040"/>
                </a:solidFill>
              </a:rPr>
              <a:t>Please make an appointment with a Pre-Professional advisor if you have further questions </a:t>
            </a:r>
          </a:p>
        </p:txBody>
      </p:sp>
    </p:spTree>
    <p:extLst>
      <p:ext uri="{BB962C8B-B14F-4D97-AF65-F5344CB8AC3E}">
        <p14:creationId xmlns:p14="http://schemas.microsoft.com/office/powerpoint/2010/main" val="3867456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31136" y="467418"/>
            <a:ext cx="7729728" cy="1188720"/>
          </a:xfrm>
          <a:solidFill>
            <a:schemeClr val="bg1"/>
          </a:solidFill>
        </p:spPr>
        <p:txBody>
          <a:bodyPr>
            <a:normAutofit/>
          </a:bodyPr>
          <a:lstStyle/>
          <a:p>
            <a:r>
              <a:rPr lang="en-US" dirty="0"/>
              <a:t>Resources </a:t>
            </a:r>
          </a:p>
        </p:txBody>
      </p:sp>
      <p:sp>
        <p:nvSpPr>
          <p:cNvPr id="3" name="Content Placeholder 2"/>
          <p:cNvSpPr>
            <a:spLocks noGrp="1"/>
          </p:cNvSpPr>
          <p:nvPr>
            <p:ph idx="1"/>
          </p:nvPr>
        </p:nvSpPr>
        <p:spPr>
          <a:xfrm>
            <a:off x="1706244" y="1788543"/>
            <a:ext cx="8779512" cy="4008753"/>
          </a:xfrm>
        </p:spPr>
        <p:txBody>
          <a:bodyPr>
            <a:noAutofit/>
          </a:bodyPr>
          <a:lstStyle/>
          <a:p>
            <a:pPr>
              <a:lnSpc>
                <a:spcPct val="90000"/>
              </a:lnSpc>
            </a:pPr>
            <a:r>
              <a:rPr lang="en-US" dirty="0">
                <a:solidFill>
                  <a:srgbClr val="404040"/>
                </a:solidFill>
              </a:rPr>
              <a:t>Ideas for virtual or in-person volunteering in Baltimore</a:t>
            </a:r>
          </a:p>
          <a:p>
            <a:pPr lvl="1">
              <a:lnSpc>
                <a:spcPct val="90000"/>
              </a:lnSpc>
            </a:pPr>
            <a:r>
              <a:rPr lang="en-US" dirty="0">
                <a:solidFill>
                  <a:srgbClr val="404040"/>
                </a:solidFill>
              </a:rPr>
              <a:t>Johns Hopkins </a:t>
            </a:r>
            <a:r>
              <a:rPr lang="en-US" dirty="0" smtClean="0">
                <a:solidFill>
                  <a:srgbClr val="404040"/>
                </a:solidFill>
              </a:rPr>
              <a:t>Hospital</a:t>
            </a:r>
          </a:p>
          <a:p>
            <a:pPr lvl="1">
              <a:lnSpc>
                <a:spcPct val="90000"/>
              </a:lnSpc>
            </a:pPr>
            <a:r>
              <a:rPr lang="en-US" dirty="0" smtClean="0">
                <a:solidFill>
                  <a:srgbClr val="404040"/>
                </a:solidFill>
              </a:rPr>
              <a:t>Johns Hopkins Bayview</a:t>
            </a:r>
            <a:endParaRPr lang="en-US" dirty="0">
              <a:solidFill>
                <a:srgbClr val="404040"/>
              </a:solidFill>
            </a:endParaRPr>
          </a:p>
          <a:p>
            <a:pPr lvl="1">
              <a:lnSpc>
                <a:spcPct val="90000"/>
              </a:lnSpc>
            </a:pPr>
            <a:r>
              <a:rPr lang="en-US" dirty="0">
                <a:solidFill>
                  <a:srgbClr val="404040"/>
                </a:solidFill>
              </a:rPr>
              <a:t>Mercy Medical Center </a:t>
            </a:r>
          </a:p>
          <a:p>
            <a:pPr lvl="1">
              <a:lnSpc>
                <a:spcPct val="90000"/>
              </a:lnSpc>
            </a:pPr>
            <a:r>
              <a:rPr lang="en-US" dirty="0">
                <a:solidFill>
                  <a:srgbClr val="404040"/>
                </a:solidFill>
              </a:rPr>
              <a:t>University of Maryland Medical </a:t>
            </a:r>
            <a:r>
              <a:rPr lang="en-US" dirty="0" smtClean="0">
                <a:solidFill>
                  <a:srgbClr val="404040"/>
                </a:solidFill>
              </a:rPr>
              <a:t>Center (Shock Trauma)</a:t>
            </a:r>
            <a:endParaRPr lang="en-US" dirty="0">
              <a:solidFill>
                <a:srgbClr val="404040"/>
              </a:solidFill>
            </a:endParaRPr>
          </a:p>
          <a:p>
            <a:pPr lvl="1">
              <a:lnSpc>
                <a:spcPct val="90000"/>
              </a:lnSpc>
            </a:pPr>
            <a:r>
              <a:rPr lang="en-US" dirty="0">
                <a:solidFill>
                  <a:srgbClr val="404040"/>
                </a:solidFill>
              </a:rPr>
              <a:t>Mt. Washington Pediatric Hospital </a:t>
            </a:r>
          </a:p>
          <a:p>
            <a:pPr lvl="1">
              <a:lnSpc>
                <a:spcPct val="90000"/>
              </a:lnSpc>
            </a:pPr>
            <a:r>
              <a:rPr lang="en-US" dirty="0">
                <a:solidFill>
                  <a:srgbClr val="404040"/>
                </a:solidFill>
              </a:rPr>
              <a:t>Shepherd’s Clinic</a:t>
            </a:r>
          </a:p>
          <a:p>
            <a:pPr lvl="1">
              <a:lnSpc>
                <a:spcPct val="90000"/>
              </a:lnSpc>
            </a:pPr>
            <a:r>
              <a:rPr lang="en-US" dirty="0" smtClean="0">
                <a:solidFill>
                  <a:srgbClr val="404040"/>
                </a:solidFill>
              </a:rPr>
              <a:t>Gilchrist Hospice</a:t>
            </a:r>
          </a:p>
          <a:p>
            <a:pPr lvl="1">
              <a:lnSpc>
                <a:spcPct val="90000"/>
              </a:lnSpc>
            </a:pPr>
            <a:r>
              <a:rPr lang="en-US" dirty="0" smtClean="0">
                <a:solidFill>
                  <a:srgbClr val="404040"/>
                </a:solidFill>
              </a:rPr>
              <a:t>Clinical organizations supported by JHU’s Office of Social Concern</a:t>
            </a:r>
            <a:endParaRPr lang="en-US" dirty="0">
              <a:solidFill>
                <a:srgbClr val="404040"/>
              </a:solidFill>
            </a:endParaRPr>
          </a:p>
          <a:p>
            <a:pPr>
              <a:lnSpc>
                <a:spcPct val="90000"/>
              </a:lnSpc>
            </a:pPr>
            <a:r>
              <a:rPr lang="en-US" dirty="0">
                <a:solidFill>
                  <a:srgbClr val="404040"/>
                </a:solidFill>
              </a:rPr>
              <a:t>We encourage you to contact the volunteer offices of hospitals and community clinics near you</a:t>
            </a:r>
          </a:p>
          <a:p>
            <a:pPr lvl="1">
              <a:lnSpc>
                <a:spcPct val="90000"/>
              </a:lnSpc>
            </a:pPr>
            <a:endParaRPr lang="en-US" sz="1800" dirty="0">
              <a:solidFill>
                <a:srgbClr val="404040"/>
              </a:solidFill>
            </a:endParaRPr>
          </a:p>
        </p:txBody>
      </p:sp>
    </p:spTree>
    <p:extLst>
      <p:ext uri="{BB962C8B-B14F-4D97-AF65-F5344CB8AC3E}">
        <p14:creationId xmlns:p14="http://schemas.microsoft.com/office/powerpoint/2010/main" val="833951657"/>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66</TotalTime>
  <Words>1053</Words>
  <Application>Microsoft Office PowerPoint</Application>
  <PresentationFormat>Widescreen</PresentationFormat>
  <Paragraphs>67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Wingdings</vt:lpstr>
      <vt:lpstr>Parcel</vt:lpstr>
      <vt:lpstr>Finding Clinical Experiences During COVID-19</vt:lpstr>
      <vt:lpstr>In-Person Clinical Volunteering</vt:lpstr>
      <vt:lpstr>Virtual Clinical Volunteering</vt:lpstr>
      <vt:lpstr>Clinical Research</vt:lpstr>
      <vt:lpstr>Online Learning/virtual shadowing</vt:lpstr>
      <vt:lpstr>Other ways to gain  clinical experiences</vt:lpstr>
      <vt:lpstr>Conclusion</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Clinical Experiences During COVID-19</dc:title>
  <dc:creator>Grace Kim</dc:creator>
  <cp:lastModifiedBy>Ellen Snydman</cp:lastModifiedBy>
  <cp:revision>9</cp:revision>
  <dcterms:created xsi:type="dcterms:W3CDTF">2021-02-10T16:23:29Z</dcterms:created>
  <dcterms:modified xsi:type="dcterms:W3CDTF">2021-02-26T08:19:33Z</dcterms:modified>
</cp:coreProperties>
</file>